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89"/>
  </p:handoutMasterIdLst>
  <p:sldIdLst>
    <p:sldId id="256" r:id="rId2"/>
    <p:sldId id="280" r:id="rId3"/>
    <p:sldId id="370" r:id="rId4"/>
    <p:sldId id="381" r:id="rId5"/>
    <p:sldId id="379" r:id="rId6"/>
    <p:sldId id="405" r:id="rId7"/>
    <p:sldId id="407" r:id="rId8"/>
    <p:sldId id="408" r:id="rId9"/>
    <p:sldId id="409" r:id="rId10"/>
    <p:sldId id="460" r:id="rId11"/>
    <p:sldId id="380" r:id="rId12"/>
    <p:sldId id="410" r:id="rId13"/>
    <p:sldId id="411" r:id="rId14"/>
    <p:sldId id="377" r:id="rId15"/>
    <p:sldId id="378" r:id="rId16"/>
    <p:sldId id="376" r:id="rId17"/>
    <p:sldId id="371" r:id="rId18"/>
    <p:sldId id="375"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4" r:id="rId35"/>
    <p:sldId id="443" r:id="rId36"/>
    <p:sldId id="444" r:id="rId37"/>
    <p:sldId id="445" r:id="rId38"/>
    <p:sldId id="446" r:id="rId39"/>
    <p:sldId id="447" r:id="rId40"/>
    <p:sldId id="448" r:id="rId41"/>
    <p:sldId id="449" r:id="rId42"/>
    <p:sldId id="450" r:id="rId43"/>
    <p:sldId id="451" r:id="rId44"/>
    <p:sldId id="452" r:id="rId45"/>
    <p:sldId id="453" r:id="rId46"/>
    <p:sldId id="454" r:id="rId47"/>
    <p:sldId id="455" r:id="rId48"/>
    <p:sldId id="456" r:id="rId49"/>
    <p:sldId id="457" r:id="rId50"/>
    <p:sldId id="458" r:id="rId51"/>
    <p:sldId id="459" r:id="rId52"/>
    <p:sldId id="372" r:id="rId53"/>
    <p:sldId id="360" r:id="rId54"/>
    <p:sldId id="339" r:id="rId55"/>
    <p:sldId id="340" r:id="rId56"/>
    <p:sldId id="382" r:id="rId57"/>
    <p:sldId id="383" r:id="rId58"/>
    <p:sldId id="384" r:id="rId59"/>
    <p:sldId id="341" r:id="rId60"/>
    <p:sldId id="342" r:id="rId61"/>
    <p:sldId id="343" r:id="rId62"/>
    <p:sldId id="344" r:id="rId63"/>
    <p:sldId id="412" r:id="rId64"/>
    <p:sldId id="413" r:id="rId65"/>
    <p:sldId id="345" r:id="rId66"/>
    <p:sldId id="346" r:id="rId67"/>
    <p:sldId id="347" r:id="rId68"/>
    <p:sldId id="348" r:id="rId69"/>
    <p:sldId id="349" r:id="rId70"/>
    <p:sldId id="350" r:id="rId71"/>
    <p:sldId id="351" r:id="rId72"/>
    <p:sldId id="352" r:id="rId73"/>
    <p:sldId id="353" r:id="rId74"/>
    <p:sldId id="354" r:id="rId75"/>
    <p:sldId id="355" r:id="rId76"/>
    <p:sldId id="356" r:id="rId77"/>
    <p:sldId id="415" r:id="rId78"/>
    <p:sldId id="357" r:id="rId79"/>
    <p:sldId id="363" r:id="rId80"/>
    <p:sldId id="362" r:id="rId81"/>
    <p:sldId id="414" r:id="rId82"/>
    <p:sldId id="429" r:id="rId83"/>
    <p:sldId id="430" r:id="rId84"/>
    <p:sldId id="431" r:id="rId85"/>
    <p:sldId id="432" r:id="rId86"/>
    <p:sldId id="416" r:id="rId87"/>
    <p:sldId id="417" r:id="rId88"/>
    <p:sldId id="418" r:id="rId89"/>
    <p:sldId id="419" r:id="rId90"/>
    <p:sldId id="420" r:id="rId91"/>
    <p:sldId id="421" r:id="rId92"/>
    <p:sldId id="422" r:id="rId93"/>
    <p:sldId id="423" r:id="rId94"/>
    <p:sldId id="424" r:id="rId95"/>
    <p:sldId id="425" r:id="rId96"/>
    <p:sldId id="426" r:id="rId97"/>
    <p:sldId id="427" r:id="rId98"/>
    <p:sldId id="428" r:id="rId99"/>
    <p:sldId id="433" r:id="rId100"/>
    <p:sldId id="434" r:id="rId101"/>
    <p:sldId id="435" r:id="rId102"/>
    <p:sldId id="436" r:id="rId103"/>
    <p:sldId id="437" r:id="rId104"/>
    <p:sldId id="438" r:id="rId105"/>
    <p:sldId id="439" r:id="rId106"/>
    <p:sldId id="440" r:id="rId107"/>
    <p:sldId id="441" r:id="rId108"/>
    <p:sldId id="442" r:id="rId109"/>
    <p:sldId id="366" r:id="rId110"/>
    <p:sldId id="367" r:id="rId111"/>
    <p:sldId id="368" r:id="rId112"/>
    <p:sldId id="369" r:id="rId113"/>
    <p:sldId id="373" r:id="rId114"/>
    <p:sldId id="385" r:id="rId115"/>
    <p:sldId id="374" r:id="rId116"/>
    <p:sldId id="335" r:id="rId117"/>
    <p:sldId id="336" r:id="rId118"/>
    <p:sldId id="337" r:id="rId119"/>
    <p:sldId id="338" r:id="rId120"/>
    <p:sldId id="278" r:id="rId121"/>
    <p:sldId id="281" r:id="rId122"/>
    <p:sldId id="279" r:id="rId123"/>
    <p:sldId id="276" r:id="rId124"/>
    <p:sldId id="277" r:id="rId125"/>
    <p:sldId id="386" r:id="rId126"/>
    <p:sldId id="387" r:id="rId127"/>
    <p:sldId id="257" r:id="rId128"/>
    <p:sldId id="258" r:id="rId129"/>
    <p:sldId id="261" r:id="rId130"/>
    <p:sldId id="262" r:id="rId131"/>
    <p:sldId id="263" r:id="rId132"/>
    <p:sldId id="266" r:id="rId133"/>
    <p:sldId id="271" r:id="rId134"/>
    <p:sldId id="272" r:id="rId135"/>
    <p:sldId id="265" r:id="rId136"/>
    <p:sldId id="301" r:id="rId137"/>
    <p:sldId id="260" r:id="rId138"/>
    <p:sldId id="309" r:id="rId139"/>
    <p:sldId id="267" r:id="rId140"/>
    <p:sldId id="274" r:id="rId141"/>
    <p:sldId id="273" r:id="rId142"/>
    <p:sldId id="307" r:id="rId143"/>
    <p:sldId id="275" r:id="rId144"/>
    <p:sldId id="282" r:id="rId145"/>
    <p:sldId id="304" r:id="rId146"/>
    <p:sldId id="305" r:id="rId147"/>
    <p:sldId id="308" r:id="rId148"/>
    <p:sldId id="299" r:id="rId149"/>
    <p:sldId id="292" r:id="rId150"/>
    <p:sldId id="311" r:id="rId151"/>
    <p:sldId id="312" r:id="rId152"/>
    <p:sldId id="313" r:id="rId153"/>
    <p:sldId id="298" r:id="rId154"/>
    <p:sldId id="302" r:id="rId155"/>
    <p:sldId id="303" r:id="rId156"/>
    <p:sldId id="293" r:id="rId157"/>
    <p:sldId id="306" r:id="rId158"/>
    <p:sldId id="296" r:id="rId159"/>
    <p:sldId id="310" r:id="rId160"/>
    <p:sldId id="295" r:id="rId161"/>
    <p:sldId id="283" r:id="rId162"/>
    <p:sldId id="284" r:id="rId163"/>
    <p:sldId id="287" r:id="rId164"/>
    <p:sldId id="288" r:id="rId165"/>
    <p:sldId id="289" r:id="rId166"/>
    <p:sldId id="290" r:id="rId167"/>
    <p:sldId id="314" r:id="rId168"/>
    <p:sldId id="324" r:id="rId169"/>
    <p:sldId id="325" r:id="rId170"/>
    <p:sldId id="326" r:id="rId171"/>
    <p:sldId id="327" r:id="rId172"/>
    <p:sldId id="328" r:id="rId173"/>
    <p:sldId id="315" r:id="rId174"/>
    <p:sldId id="316" r:id="rId175"/>
    <p:sldId id="317" r:id="rId176"/>
    <p:sldId id="318" r:id="rId177"/>
    <p:sldId id="319" r:id="rId178"/>
    <p:sldId id="320" r:id="rId179"/>
    <p:sldId id="321" r:id="rId180"/>
    <p:sldId id="322" r:id="rId181"/>
    <p:sldId id="323" r:id="rId182"/>
    <p:sldId id="329" r:id="rId183"/>
    <p:sldId id="330" r:id="rId184"/>
    <p:sldId id="331" r:id="rId185"/>
    <p:sldId id="332" r:id="rId186"/>
    <p:sldId id="333" r:id="rId187"/>
    <p:sldId id="334" r:id="rId18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p:cViewPr varScale="1">
        <p:scale>
          <a:sx n="96" d="100"/>
          <a:sy n="96" d="100"/>
        </p:scale>
        <p:origin x="-19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handoutMaster" Target="handoutMasters/handout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printerSettings" Target="printerSettings/printerSettings1.bin"/><Relationship Id="rId191" Type="http://schemas.openxmlformats.org/officeDocument/2006/relationships/presProps" Target="presProps.xml"/><Relationship Id="rId192"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theme" Target="theme/theme1.xml"/><Relationship Id="rId194"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0" rIns="96661" bIns="48330" numCol="1" anchor="t" anchorCtr="0" compatLnSpc="1">
            <a:prstTxWarp prst="textNoShape">
              <a:avLst/>
            </a:prstTxWarp>
          </a:bodyPr>
          <a:lstStyle>
            <a:lvl1pPr defTabSz="966788" fontAlgn="base">
              <a:spcBef>
                <a:spcPct val="0"/>
              </a:spcBef>
              <a:spcAft>
                <a:spcPct val="0"/>
              </a:spcAft>
              <a:defRPr sz="1300">
                <a:latin typeface="Arial" charset="0"/>
              </a:defRPr>
            </a:lvl1pPr>
          </a:lstStyle>
          <a:p>
            <a:pPr>
              <a:defRPr/>
            </a:pPr>
            <a:endParaRPr lang="en-US"/>
          </a:p>
        </p:txBody>
      </p:sp>
      <p:sp>
        <p:nvSpPr>
          <p:cNvPr id="8601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0" rIns="96661" bIns="48330" numCol="1" anchor="t" anchorCtr="0" compatLnSpc="1">
            <a:prstTxWarp prst="textNoShape">
              <a:avLst/>
            </a:prstTxWarp>
          </a:bodyPr>
          <a:lstStyle>
            <a:lvl1pPr algn="r" defTabSz="966788" fontAlgn="base">
              <a:spcBef>
                <a:spcPct val="0"/>
              </a:spcBef>
              <a:spcAft>
                <a:spcPct val="0"/>
              </a:spcAft>
              <a:defRPr sz="1300">
                <a:latin typeface="Arial" charset="0"/>
              </a:defRPr>
            </a:lvl1pPr>
          </a:lstStyle>
          <a:p>
            <a:pPr>
              <a:defRPr/>
            </a:pPr>
            <a:endParaRPr lang="en-US"/>
          </a:p>
        </p:txBody>
      </p:sp>
      <p:sp>
        <p:nvSpPr>
          <p:cNvPr id="8602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0" rIns="96661" bIns="48330" numCol="1" anchor="b" anchorCtr="0" compatLnSpc="1">
            <a:prstTxWarp prst="textNoShape">
              <a:avLst/>
            </a:prstTxWarp>
          </a:bodyPr>
          <a:lstStyle>
            <a:lvl1pPr defTabSz="966788" fontAlgn="base">
              <a:spcBef>
                <a:spcPct val="0"/>
              </a:spcBef>
              <a:spcAft>
                <a:spcPct val="0"/>
              </a:spcAft>
              <a:defRPr sz="1300">
                <a:latin typeface="Arial" charset="0"/>
              </a:defRPr>
            </a:lvl1pPr>
          </a:lstStyle>
          <a:p>
            <a:pPr>
              <a:defRPr/>
            </a:pPr>
            <a:endParaRPr lang="en-US"/>
          </a:p>
        </p:txBody>
      </p:sp>
      <p:sp>
        <p:nvSpPr>
          <p:cNvPr id="8602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0" rIns="96661" bIns="48330" numCol="1" anchor="b" anchorCtr="0" compatLnSpc="1">
            <a:prstTxWarp prst="textNoShape">
              <a:avLst/>
            </a:prstTxWarp>
          </a:bodyPr>
          <a:lstStyle>
            <a:lvl1pPr algn="r" defTabSz="966788" fontAlgn="base">
              <a:spcBef>
                <a:spcPct val="0"/>
              </a:spcBef>
              <a:spcAft>
                <a:spcPct val="0"/>
              </a:spcAft>
              <a:defRPr sz="1300">
                <a:latin typeface="Arial" charset="0"/>
              </a:defRPr>
            </a:lvl1pPr>
          </a:lstStyle>
          <a:p>
            <a:pPr>
              <a:defRPr/>
            </a:pPr>
            <a:fld id="{2F73554A-3F87-4A3D-A585-636A83E5A8E6}" type="slidenum">
              <a:rPr lang="en-US"/>
              <a:pPr>
                <a:defRPr/>
              </a:pPr>
              <a:t>‹#›</a:t>
            </a:fld>
            <a:endParaRPr lang="en-US"/>
          </a:p>
        </p:txBody>
      </p:sp>
    </p:spTree>
    <p:extLst>
      <p:ext uri="{BB962C8B-B14F-4D97-AF65-F5344CB8AC3E}">
        <p14:creationId xmlns:p14="http://schemas.microsoft.com/office/powerpoint/2010/main" val="7276271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6FA6B-94C0-4FEA-AA58-DDEE11544C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F94D67-7F92-4598-A1E6-B830C3CAD38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696BA6-8982-46E1-902A-A41E953FCE8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A04B717-550C-4793-AC6D-F1544EE7684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676EBC-819E-4C6E-98A1-ACD1D58EA3A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DE5FCDF-2804-4A97-ADA7-CBF18096F3A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fontAlgn="auto">
              <a:spcBef>
                <a:spcPts val="0"/>
              </a:spcBef>
              <a:spcAft>
                <a:spcPts val="0"/>
              </a:spcAft>
              <a:defRPr>
                <a:solidFill>
                  <a:schemeClr val="tx1">
                    <a:shade val="50000"/>
                  </a:schemeClr>
                </a:solidFill>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844568D-036E-D24D-8161-0E3C0FC5C219}" type="slidenum">
              <a:rPr lang="en-US"/>
              <a:pPr/>
              <a:t>‹#›</a:t>
            </a:fld>
            <a:endParaRPr lang="en-US"/>
          </a:p>
        </p:txBody>
      </p:sp>
    </p:spTree>
    <p:extLst>
      <p:ext uri="{BB962C8B-B14F-4D97-AF65-F5344CB8AC3E}">
        <p14:creationId xmlns:p14="http://schemas.microsoft.com/office/powerpoint/2010/main" val="27005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DB83EA-5369-4048-8ACC-420461907A8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09987C-9456-44E2-80D5-312791FCFB0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16F54B-C07D-4184-92C3-0AF40956079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2F9BE6-1515-4E11-977F-A91A98DBD12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90CE8D-A0EE-48F4-A9D1-AF72D077664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0588D7-9E3D-4151-B079-36087608B2C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B5D8BF-19C7-4681-B4B7-0CC6F151B67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6803EB-9313-4826-A684-3267A3D9261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spcAft>
                <a:spcPct val="0"/>
              </a:spcAft>
              <a:defRPr sz="1400">
                <a:latin typeface="+mn-lt"/>
              </a:defRPr>
            </a:lvl1pPr>
          </a:lstStyle>
          <a:p>
            <a:pPr>
              <a:defRPr/>
            </a:pPr>
            <a:fld id="{BE9E6368-9619-4984-BD43-1FB80231DB2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28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H9wJcXfpojw"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 Id="rId3" Type="http://schemas.openxmlformats.org/officeDocument/2006/relationships/image" Target="../media/image10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 Id="rId3" Type="http://schemas.openxmlformats.org/officeDocument/2006/relationships/image" Target="../media/image10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iorarchitecture.ohiou.edu/ziff/Design%20School%20Issues/Color.htm"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12.xml"/><Relationship Id="rId2" Type="http://schemas.openxmlformats.org/officeDocument/2006/relationships/image" Target="../media/image11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jpeg"/><Relationship Id="rId1" Type="http://schemas.openxmlformats.org/officeDocument/2006/relationships/slideLayout" Target="../slideLayouts/slideLayout13.xml"/><Relationship Id="rId2" Type="http://schemas.openxmlformats.org/officeDocument/2006/relationships/image" Target="../media/image11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1" Type="http://schemas.openxmlformats.org/officeDocument/2006/relationships/slideLayout" Target="../slideLayouts/slideLayout13.xml"/><Relationship Id="rId2" Type="http://schemas.openxmlformats.org/officeDocument/2006/relationships/image" Target="../media/image122.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 Id="rId3" Type="http://schemas.openxmlformats.org/officeDocument/2006/relationships/image" Target="../media/image1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 Id="rId3" Type="http://schemas.openxmlformats.org/officeDocument/2006/relationships/image" Target="../media/image137.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 Id="rId3" Type="http://schemas.openxmlformats.org/officeDocument/2006/relationships/image" Target="../media/image143.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 Id="rId3" Type="http://schemas.openxmlformats.org/officeDocument/2006/relationships/image" Target="../media/image145.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6.jpeg"/><Relationship Id="rId3" Type="http://schemas.openxmlformats.org/officeDocument/2006/relationships/image" Target="../media/image147.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8.jpeg"/><Relationship Id="rId3" Type="http://schemas.openxmlformats.org/officeDocument/2006/relationships/image" Target="../media/image15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 Id="rId3" Type="http://schemas.openxmlformats.org/officeDocument/2006/relationships/image" Target="../media/image167.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8.jpeg"/><Relationship Id="rId3" Type="http://schemas.openxmlformats.org/officeDocument/2006/relationships/image" Target="../media/image169.jpeg"/></Relationships>
</file>

<file path=ppt/slides/_rels/slide158.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5.jpeg"/><Relationship Id="rId3" Type="http://schemas.openxmlformats.org/officeDocument/2006/relationships/image" Target="../media/image176.jpeg"/></Relationships>
</file>

<file path=ppt/slides/_rels/slide162.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1" Type="http://schemas.openxmlformats.org/officeDocument/2006/relationships/slideLayout" Target="../slideLayouts/slideLayout1.xml"/><Relationship Id="rId2" Type="http://schemas.openxmlformats.org/officeDocument/2006/relationships/image" Target="../media/image177.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jpeg"/><Relationship Id="rId3" Type="http://schemas.openxmlformats.org/officeDocument/2006/relationships/image" Target="../media/image18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Z1EdclmS7wE&amp;feature=related" TargetMode="External"/><Relationship Id="rId3" Type="http://schemas.openxmlformats.org/officeDocument/2006/relationships/hyperlink" Target="http://www.youtube.com/watch?v=MDJIiUHObgw&amp;feature=related"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jpeg"/><Relationship Id="rId3" Type="http://schemas.openxmlformats.org/officeDocument/2006/relationships/image" Target="../media/image202.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ezignare.com/newsletter/Johannes_Itten.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ba.med.sc.edu/price/irf/Adobe_tg/models/main.html"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z="2000" dirty="0">
                <a:cs typeface="Arial"/>
              </a:rPr>
              <a:t>ART 1600 – The Aesthetics of Architecture, Interiors, and Design</a:t>
            </a:r>
            <a:br>
              <a:rPr lang="en-US" sz="2000" dirty="0">
                <a:cs typeface="Arial"/>
              </a:rPr>
            </a:br>
            <a:r>
              <a:rPr lang="en-US" sz="1400" dirty="0">
                <a:cs typeface="Arial"/>
              </a:rPr>
              <a:t>Matthew Ziff, Associate Professor, Interior Architecture Area Chair</a:t>
            </a:r>
            <a:br>
              <a:rPr lang="en-US" sz="1400" dirty="0">
                <a:cs typeface="Arial"/>
              </a:rPr>
            </a:br>
            <a:r>
              <a:rPr lang="en-US" sz="1400" dirty="0">
                <a:cs typeface="Arial"/>
              </a:rPr>
              <a:t>Fall </a:t>
            </a:r>
            <a:r>
              <a:rPr lang="en-US" sz="1400">
                <a:cs typeface="Arial"/>
              </a:rPr>
              <a:t>Semester </a:t>
            </a:r>
            <a:r>
              <a:rPr lang="en-US" sz="1400" smtClean="0">
                <a:cs typeface="Arial"/>
              </a:rPr>
              <a:t>2015</a:t>
            </a:r>
            <a:r>
              <a:rPr lang="en-US" sz="1400" dirty="0">
                <a:cs typeface="Arial"/>
              </a:rPr>
              <a:t/>
            </a:r>
            <a:br>
              <a:rPr lang="en-US" sz="1400" dirty="0">
                <a:cs typeface="Arial"/>
              </a:rPr>
            </a:br>
            <a:endParaRPr lang="en-US" sz="1400" dirty="0" smtClean="0">
              <a:solidFill>
                <a:srgbClr val="FFFF00"/>
              </a:solidFill>
            </a:endParaRPr>
          </a:p>
        </p:txBody>
      </p:sp>
      <p:sp>
        <p:nvSpPr>
          <p:cNvPr id="2" name="Content Placeholder 1"/>
          <p:cNvSpPr>
            <a:spLocks noGrp="1"/>
          </p:cNvSpPr>
          <p:nvPr>
            <p:ph idx="1"/>
          </p:nvPr>
        </p:nvSpPr>
        <p:spPr/>
        <p:txBody>
          <a:bodyPr/>
          <a:lstStyle/>
          <a:p>
            <a:endParaRPr lang="en-US" dirty="0">
              <a:cs typeface="Arial"/>
            </a:endParaRPr>
          </a:p>
          <a:p>
            <a:pPr marL="0" indent="0" algn="ctr">
              <a:buNone/>
            </a:pPr>
            <a:r>
              <a:rPr lang="en-US" dirty="0">
                <a:solidFill>
                  <a:srgbClr val="FFFF00"/>
                </a:solidFill>
              </a:rPr>
              <a:t>Color &amp; Light</a:t>
            </a:r>
            <a:br>
              <a:rPr lang="en-US" dirty="0">
                <a:solidFill>
                  <a:srgbClr val="FFFF00"/>
                </a:solidFill>
              </a:rPr>
            </a:br>
            <a:r>
              <a:rPr lang="en-US" dirty="0">
                <a:solidFill>
                  <a:srgbClr val="FFFF00"/>
                </a:solidFill>
              </a:rPr>
              <a:t>in </a:t>
            </a:r>
            <a:br>
              <a:rPr lang="en-US" dirty="0">
                <a:solidFill>
                  <a:srgbClr val="FFFF00"/>
                </a:solidFill>
              </a:rPr>
            </a:br>
            <a:r>
              <a:rPr lang="en-US" dirty="0">
                <a:solidFill>
                  <a:srgbClr val="FFFF00"/>
                </a:solidFill>
              </a:rPr>
              <a:t>Architecture, Interiors, and Design </a:t>
            </a:r>
            <a:r>
              <a:rPr lang="en-US" dirty="0">
                <a:cs typeface="Arial"/>
              </a:rPr>
              <a:t/>
            </a:r>
            <a:br>
              <a:rPr lang="en-US" dirty="0">
                <a:cs typeface="Arial"/>
              </a:rPr>
            </a:br>
            <a:r>
              <a:rPr lang="en-US" dirty="0">
                <a:cs typeface="Arial"/>
              </a:rPr>
              <a:t/>
            </a:r>
            <a:br>
              <a:rPr lang="en-US" dirty="0">
                <a:cs typeface="Arial"/>
              </a:rPr>
            </a:b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hlinkClick r:id="rId2"/>
              </a:rPr>
              <a:t>LED Lighting</a:t>
            </a:r>
            <a:r>
              <a:rPr lang="en-US" dirty="0" smtClean="0"/>
              <a:t> </a:t>
            </a:r>
            <a:r>
              <a:rPr lang="en-US" sz="1400" dirty="0" smtClean="0"/>
              <a:t>(a 3 minute video) </a:t>
            </a:r>
            <a:endParaRPr lang="en-US" sz="1400" dirty="0"/>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13901439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&amp; white in a ‘living wall’</a:t>
            </a:r>
            <a:endParaRPr lang="en-US" dirty="0"/>
          </a:p>
        </p:txBody>
      </p:sp>
      <p:pic>
        <p:nvPicPr>
          <p:cNvPr id="4" name="Content Placeholder 3"/>
          <p:cNvPicPr>
            <a:picLocks noGrp="1" noChangeAspect="1"/>
          </p:cNvPicPr>
          <p:nvPr>
            <p:ph idx="1"/>
          </p:nvPr>
        </p:nvPicPr>
        <p:blipFill>
          <a:blip r:embed="rId2"/>
          <a:srcRect l="-85100" r="-85100"/>
          <a:stretch>
            <a:fillRect/>
          </a:stretch>
        </p:blipFill>
        <p:spPr/>
      </p:pic>
    </p:spTree>
    <p:extLst>
      <p:ext uri="{BB962C8B-B14F-4D97-AF65-F5344CB8AC3E}">
        <p14:creationId xmlns:p14="http://schemas.microsoft.com/office/powerpoint/2010/main" val="11718042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&amp; white with highlights of color</a:t>
            </a:r>
            <a:endParaRPr lang="en-US" dirty="0"/>
          </a:p>
        </p:txBody>
      </p:sp>
      <p:pic>
        <p:nvPicPr>
          <p:cNvPr id="4" name="Content Placeholder 3"/>
          <p:cNvPicPr>
            <a:picLocks noGrp="1" noChangeAspect="1"/>
          </p:cNvPicPr>
          <p:nvPr>
            <p:ph idx="1"/>
          </p:nvPr>
        </p:nvPicPr>
        <p:blipFill>
          <a:blip r:embed="rId2"/>
          <a:srcRect l="-10489" r="-10489"/>
          <a:stretch>
            <a:fillRect/>
          </a:stretch>
        </p:blipFill>
        <p:spPr/>
      </p:pic>
    </p:spTree>
    <p:extLst>
      <p:ext uri="{BB962C8B-B14F-4D97-AF65-F5344CB8AC3E}">
        <p14:creationId xmlns:p14="http://schemas.microsoft.com/office/powerpoint/2010/main" val="31151921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&amp; Light</a:t>
            </a:r>
            <a:br>
              <a:rPr lang="en-US" dirty="0" smtClean="0"/>
            </a:br>
            <a:r>
              <a:rPr lang="en-US" sz="1200" dirty="0"/>
              <a:t>Mexican restaurant design at one of the FRIDA Mexican Cuisine Restaurant Group in Glendale , California. </a:t>
            </a:r>
            <a:br>
              <a:rPr lang="en-US" sz="1200" dirty="0"/>
            </a:br>
            <a:r>
              <a:rPr lang="en-US" sz="1200" dirty="0"/>
              <a:t>Designed by ICS restaurant builders</a:t>
            </a:r>
          </a:p>
        </p:txBody>
      </p:sp>
      <p:pic>
        <p:nvPicPr>
          <p:cNvPr id="4" name="Content Placeholder 3"/>
          <p:cNvPicPr>
            <a:picLocks noGrp="1" noChangeAspect="1"/>
          </p:cNvPicPr>
          <p:nvPr>
            <p:ph idx="1"/>
          </p:nvPr>
        </p:nvPicPr>
        <p:blipFill>
          <a:blip r:embed="rId2"/>
          <a:srcRect l="-14398" r="-14398"/>
          <a:stretch>
            <a:fillRect/>
          </a:stretch>
        </p:blipFill>
        <p:spPr/>
      </p:pic>
    </p:spTree>
    <p:extLst>
      <p:ext uri="{BB962C8B-B14F-4D97-AF65-F5344CB8AC3E}">
        <p14:creationId xmlns:p14="http://schemas.microsoft.com/office/powerpoint/2010/main" val="30625534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0308" r="-20308"/>
          <a:stretch>
            <a:fillRect/>
          </a:stretch>
        </p:blipFill>
        <p:spPr/>
      </p:pic>
    </p:spTree>
    <p:extLst>
      <p:ext uri="{BB962C8B-B14F-4D97-AF65-F5344CB8AC3E}">
        <p14:creationId xmlns:p14="http://schemas.microsoft.com/office/powerpoint/2010/main" val="7223477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1800" dirty="0"/>
          </a:p>
        </p:txBody>
      </p:sp>
      <p:pic>
        <p:nvPicPr>
          <p:cNvPr id="4" name="Content Placeholder 3"/>
          <p:cNvPicPr>
            <a:picLocks noGrp="1" noChangeAspect="1"/>
          </p:cNvPicPr>
          <p:nvPr>
            <p:ph idx="1"/>
          </p:nvPr>
        </p:nvPicPr>
        <p:blipFill>
          <a:blip r:embed="rId2"/>
          <a:srcRect l="-20156" r="-20156"/>
          <a:stretch>
            <a:fillRect/>
          </a:stretch>
        </p:blipFill>
        <p:spPr/>
      </p:pic>
    </p:spTree>
    <p:extLst>
      <p:ext uri="{BB962C8B-B14F-4D97-AF65-F5344CB8AC3E}">
        <p14:creationId xmlns:p14="http://schemas.microsoft.com/office/powerpoint/2010/main" val="31460110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Garden of colors restaurant by </a:t>
            </a:r>
            <a:r>
              <a:rPr lang="en-US" sz="2400" dirty="0" err="1"/>
              <a:t>Gamelli</a:t>
            </a:r>
            <a:r>
              <a:rPr lang="en-US" sz="2400" dirty="0"/>
              <a:t> Design</a:t>
            </a:r>
          </a:p>
        </p:txBody>
      </p:sp>
      <p:pic>
        <p:nvPicPr>
          <p:cNvPr id="4" name="Content Placeholder 3"/>
          <p:cNvPicPr>
            <a:picLocks noGrp="1" noChangeAspect="1"/>
          </p:cNvPicPr>
          <p:nvPr>
            <p:ph idx="1"/>
          </p:nvPr>
        </p:nvPicPr>
        <p:blipFill>
          <a:blip r:embed="rId2"/>
          <a:srcRect l="-6443" r="-6443"/>
          <a:stretch>
            <a:fillRect/>
          </a:stretch>
        </p:blipFill>
        <p:spPr/>
      </p:pic>
    </p:spTree>
    <p:extLst>
      <p:ext uri="{BB962C8B-B14F-4D97-AF65-F5344CB8AC3E}">
        <p14:creationId xmlns:p14="http://schemas.microsoft.com/office/powerpoint/2010/main" val="40077403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443" r="-6443"/>
          <a:stretch>
            <a:fillRect/>
          </a:stretch>
        </p:blipFill>
        <p:spPr/>
      </p:pic>
    </p:spTree>
    <p:extLst>
      <p:ext uri="{BB962C8B-B14F-4D97-AF65-F5344CB8AC3E}">
        <p14:creationId xmlns:p14="http://schemas.microsoft.com/office/powerpoint/2010/main" val="2964830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443" r="-6443"/>
          <a:stretch>
            <a:fillRect/>
          </a:stretch>
        </p:blipFill>
        <p:spPr/>
      </p:pic>
    </p:spTree>
    <p:extLst>
      <p:ext uri="{BB962C8B-B14F-4D97-AF65-F5344CB8AC3E}">
        <p14:creationId xmlns:p14="http://schemas.microsoft.com/office/powerpoint/2010/main" val="5637017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443" r="-6443"/>
          <a:stretch>
            <a:fillRect/>
          </a:stretch>
        </p:blipFill>
        <p:spPr/>
      </p:pic>
    </p:spTree>
    <p:extLst>
      <p:ext uri="{BB962C8B-B14F-4D97-AF65-F5344CB8AC3E}">
        <p14:creationId xmlns:p14="http://schemas.microsoft.com/office/powerpoint/2010/main" val="9537992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Artists known for their color studies</a:t>
            </a:r>
            <a:endParaRPr lang="en-US" dirty="0"/>
          </a:p>
        </p:txBody>
      </p:sp>
      <p:sp>
        <p:nvSpPr>
          <p:cNvPr id="3" name="Content Placeholder 2"/>
          <p:cNvSpPr>
            <a:spLocks noGrp="1"/>
          </p:cNvSpPr>
          <p:nvPr>
            <p:ph idx="1"/>
          </p:nvPr>
        </p:nvSpPr>
        <p:spPr/>
        <p:txBody>
          <a:bodyPr/>
          <a:lstStyle/>
          <a:p>
            <a:r>
              <a:rPr lang="en-US" dirty="0" smtClean="0"/>
              <a:t>Josef Albers: 1888 – 1976, taught at the Bauhaus</a:t>
            </a:r>
          </a:p>
          <a:p>
            <a:r>
              <a:rPr lang="en-US" dirty="0" smtClean="0"/>
              <a:t>“Homage To The Square”  a large series of works. </a:t>
            </a:r>
          </a:p>
          <a:p>
            <a:endParaRPr lang="en-US" dirty="0" smtClean="0"/>
          </a:p>
          <a:p>
            <a:endParaRPr lang="en-US" dirty="0"/>
          </a:p>
        </p:txBody>
      </p:sp>
      <p:pic>
        <p:nvPicPr>
          <p:cNvPr id="4" name="Picture 3" descr="Josef Albers Study for Homage to the Square.jpg"/>
          <p:cNvPicPr>
            <a:picLocks noChangeAspect="1"/>
          </p:cNvPicPr>
          <p:nvPr/>
        </p:nvPicPr>
        <p:blipFill>
          <a:blip r:embed="rId2"/>
          <a:stretch>
            <a:fillRect/>
          </a:stretch>
        </p:blipFill>
        <p:spPr>
          <a:xfrm>
            <a:off x="609600" y="3200400"/>
            <a:ext cx="2971800" cy="2990491"/>
          </a:xfrm>
          <a:prstGeom prst="rect">
            <a:avLst/>
          </a:prstGeom>
        </p:spPr>
      </p:pic>
      <p:pic>
        <p:nvPicPr>
          <p:cNvPr id="5" name="Picture 4" descr="hb_1972.40.7.jpg"/>
          <p:cNvPicPr>
            <a:picLocks noChangeAspect="1"/>
          </p:cNvPicPr>
          <p:nvPr/>
        </p:nvPicPr>
        <p:blipFill>
          <a:blip r:embed="rId3"/>
          <a:stretch>
            <a:fillRect/>
          </a:stretch>
        </p:blipFill>
        <p:spPr>
          <a:xfrm>
            <a:off x="3886200" y="3200400"/>
            <a:ext cx="3052696" cy="3048000"/>
          </a:xfrm>
          <a:prstGeom prst="rect">
            <a:avLst/>
          </a:prstGeom>
        </p:spPr>
      </p:pic>
      <p:pic>
        <p:nvPicPr>
          <p:cNvPr id="6" name="Picture 5" descr="Josef-Albers-portrait-150x150.jpg"/>
          <p:cNvPicPr>
            <a:picLocks noChangeAspect="1"/>
          </p:cNvPicPr>
          <p:nvPr/>
        </p:nvPicPr>
        <p:blipFill>
          <a:blip r:embed="rId4"/>
          <a:stretch>
            <a:fillRect/>
          </a:stretch>
        </p:blipFill>
        <p:spPr>
          <a:xfrm>
            <a:off x="7086600" y="3200400"/>
            <a:ext cx="1752600" cy="1752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Another example is incandescent light bulbs, which emit only around 10% of their energy as visible light and the remainder as infrared. </a:t>
            </a:r>
            <a:r>
              <a:rPr lang="en-US" sz="2000" dirty="0" smtClean="0"/>
              <a:t>90% of the energy used by these bulbs is emitted as heat. </a:t>
            </a:r>
          </a:p>
          <a:p>
            <a:endParaRPr lang="en-US" sz="2000" dirty="0" smtClean="0"/>
          </a:p>
          <a:p>
            <a:r>
              <a:rPr lang="en-US" sz="2000" dirty="0" smtClean="0"/>
              <a:t>They are really ‘heaters’ that give off some light. </a:t>
            </a:r>
          </a:p>
          <a:p>
            <a:endParaRPr lang="en-US" sz="2000" dirty="0"/>
          </a:p>
          <a:p>
            <a:r>
              <a:rPr lang="en-US" sz="2000" dirty="0" smtClean="0"/>
              <a:t>A </a:t>
            </a:r>
            <a:r>
              <a:rPr lang="en-US" sz="2000" dirty="0"/>
              <a:t>common thermal light source in history </a:t>
            </a:r>
            <a:endParaRPr lang="en-US" sz="2000" dirty="0" smtClean="0"/>
          </a:p>
          <a:p>
            <a:r>
              <a:rPr lang="en-US" sz="2000" dirty="0" smtClean="0"/>
              <a:t>is </a:t>
            </a:r>
            <a:r>
              <a:rPr lang="en-US" sz="2000" dirty="0"/>
              <a:t>the glowing solid particles in flames, but </a:t>
            </a:r>
            <a:endParaRPr lang="en-US" sz="2000" dirty="0" smtClean="0"/>
          </a:p>
          <a:p>
            <a:r>
              <a:rPr lang="en-US" sz="2000" dirty="0" smtClean="0"/>
              <a:t>these </a:t>
            </a:r>
            <a:r>
              <a:rPr lang="en-US" sz="2000" dirty="0"/>
              <a:t>also emit most of their radiation in </a:t>
            </a:r>
            <a:endParaRPr lang="en-US" sz="2000" dirty="0" smtClean="0"/>
          </a:p>
          <a:p>
            <a:r>
              <a:rPr lang="en-US" sz="2000" dirty="0" smtClean="0"/>
              <a:t>the </a:t>
            </a:r>
            <a:r>
              <a:rPr lang="en-US" sz="2000" dirty="0"/>
              <a:t>infrared, and only a fraction in the visible </a:t>
            </a:r>
            <a:endParaRPr lang="en-US" sz="2000" dirty="0" smtClean="0"/>
          </a:p>
          <a:p>
            <a:r>
              <a:rPr lang="en-US" sz="2000" dirty="0" smtClean="0"/>
              <a:t>spectrum</a:t>
            </a:r>
            <a:r>
              <a:rPr lang="en-US" sz="2000" dirty="0"/>
              <a:t>.</a:t>
            </a:r>
          </a:p>
          <a:p>
            <a:endParaRPr lang="en-US" dirty="0"/>
          </a:p>
        </p:txBody>
      </p:sp>
      <p:pic>
        <p:nvPicPr>
          <p:cNvPr id="4" name="Picture 3"/>
          <p:cNvPicPr>
            <a:picLocks noChangeAspect="1"/>
          </p:cNvPicPr>
          <p:nvPr/>
        </p:nvPicPr>
        <p:blipFill>
          <a:blip r:embed="rId2"/>
          <a:stretch>
            <a:fillRect/>
          </a:stretch>
        </p:blipFill>
        <p:spPr>
          <a:xfrm>
            <a:off x="6705599" y="2895600"/>
            <a:ext cx="2154809" cy="3581400"/>
          </a:xfrm>
          <a:prstGeom prst="rect">
            <a:avLst/>
          </a:prstGeom>
        </p:spPr>
      </p:pic>
    </p:spTree>
    <p:extLst>
      <p:ext uri="{BB962C8B-B14F-4D97-AF65-F5344CB8AC3E}">
        <p14:creationId xmlns:p14="http://schemas.microsoft.com/office/powerpoint/2010/main" val="19155488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Josef Albers</a:t>
            </a:r>
            <a:endParaRPr lang="en-US" dirty="0"/>
          </a:p>
        </p:txBody>
      </p:sp>
      <p:sp>
        <p:nvSpPr>
          <p:cNvPr id="3" name="Content Placeholder 2"/>
          <p:cNvSpPr>
            <a:spLocks noGrp="1"/>
          </p:cNvSpPr>
          <p:nvPr>
            <p:ph idx="1"/>
          </p:nvPr>
        </p:nvSpPr>
        <p:spPr/>
        <p:txBody>
          <a:bodyPr/>
          <a:lstStyle/>
          <a:p>
            <a:r>
              <a:rPr lang="en-US" dirty="0" smtClean="0"/>
              <a:t>In his series titled Homage to the Square, Albers produced an extensive body of variations on a highly focused theme. </a:t>
            </a:r>
          </a:p>
          <a:p>
            <a:endParaRPr lang="en-US" dirty="0" smtClean="0"/>
          </a:p>
          <a:p>
            <a:r>
              <a:rPr lang="en-US" dirty="0" smtClean="0"/>
              <a:t>Homage to the Square is a collective exploration of color and spatial relationships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 Swain</a:t>
            </a:r>
            <a:endParaRPr lang="en-US" dirty="0"/>
          </a:p>
        </p:txBody>
      </p:sp>
      <p:sp>
        <p:nvSpPr>
          <p:cNvPr id="3" name="Content Placeholder 2"/>
          <p:cNvSpPr>
            <a:spLocks noGrp="1"/>
          </p:cNvSpPr>
          <p:nvPr>
            <p:ph idx="1"/>
          </p:nvPr>
        </p:nvSpPr>
        <p:spPr/>
        <p:txBody>
          <a:bodyPr/>
          <a:lstStyle/>
          <a:p>
            <a:r>
              <a:rPr lang="en-US" sz="2000" dirty="0" smtClean="0"/>
              <a:t>Robert Swain’s paintings are the result of an intense 40-year study of color perception.</a:t>
            </a:r>
          </a:p>
          <a:p>
            <a:pPr>
              <a:buNone/>
            </a:pPr>
            <a:r>
              <a:rPr lang="en-US" sz="2000" dirty="0" smtClean="0"/>
              <a:t> </a:t>
            </a:r>
          </a:p>
          <a:p>
            <a:r>
              <a:rPr lang="en-US" sz="2000" dirty="0" smtClean="0"/>
              <a:t>Standing in front of one of his 10-foot canvases, arranged in a mathematically formulated grid to minimize perceptual variables and making color interaction their main concern there is no denying color has transcendent properties.</a:t>
            </a:r>
            <a:endParaRPr lang="en-US" sz="2000" dirty="0"/>
          </a:p>
        </p:txBody>
      </p:sp>
      <p:pic>
        <p:nvPicPr>
          <p:cNvPr id="4" name="Picture 3" descr="corcoran.jpg"/>
          <p:cNvPicPr>
            <a:picLocks noChangeAspect="1"/>
          </p:cNvPicPr>
          <p:nvPr/>
        </p:nvPicPr>
        <p:blipFill>
          <a:blip r:embed="rId2"/>
          <a:stretch>
            <a:fillRect/>
          </a:stretch>
        </p:blipFill>
        <p:spPr>
          <a:xfrm>
            <a:off x="762000" y="4114800"/>
            <a:ext cx="4432300" cy="2133600"/>
          </a:xfrm>
          <a:prstGeom prst="rect">
            <a:avLst/>
          </a:prstGeom>
        </p:spPr>
      </p:pic>
      <p:pic>
        <p:nvPicPr>
          <p:cNvPr id="5" name="Picture 4" descr="Circle.jpg"/>
          <p:cNvPicPr>
            <a:picLocks noChangeAspect="1"/>
          </p:cNvPicPr>
          <p:nvPr/>
        </p:nvPicPr>
        <p:blipFill>
          <a:blip r:embed="rId3"/>
          <a:stretch>
            <a:fillRect/>
          </a:stretch>
        </p:blipFill>
        <p:spPr>
          <a:xfrm>
            <a:off x="6248400" y="4114799"/>
            <a:ext cx="2235200" cy="21571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4_Part_Circle.jpg"/>
          <p:cNvPicPr>
            <a:picLocks noGrp="1" noChangeAspect="1"/>
          </p:cNvPicPr>
          <p:nvPr>
            <p:ph idx="1"/>
          </p:nvPr>
        </p:nvPicPr>
        <p:blipFill>
          <a:blip r:embed="rId2"/>
          <a:stretch>
            <a:fillRect/>
          </a:stretch>
        </p:blipFill>
        <p:spPr>
          <a:xfrm>
            <a:off x="457200" y="1676400"/>
            <a:ext cx="3653901" cy="3352800"/>
          </a:xfrm>
        </p:spPr>
      </p:pic>
      <p:pic>
        <p:nvPicPr>
          <p:cNvPr id="5" name="Picture 4" descr="8x8 117_117.jpg"/>
          <p:cNvPicPr>
            <a:picLocks noChangeAspect="1"/>
          </p:cNvPicPr>
          <p:nvPr/>
        </p:nvPicPr>
        <p:blipFill>
          <a:blip r:embed="rId3"/>
          <a:stretch>
            <a:fillRect/>
          </a:stretch>
        </p:blipFill>
        <p:spPr>
          <a:xfrm>
            <a:off x="4572000" y="1676400"/>
            <a:ext cx="4118797" cy="39687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Matthew Ziff "My Understanding of Color" </a:t>
            </a:r>
            <a:endParaRPr lang="en-US" dirty="0"/>
          </a:p>
        </p:txBody>
      </p:sp>
      <p:sp>
        <p:nvSpPr>
          <p:cNvPr id="3" name="Content Placeholder 2"/>
          <p:cNvSpPr>
            <a:spLocks noGrp="1"/>
          </p:cNvSpPr>
          <p:nvPr>
            <p:ph idx="1"/>
          </p:nvPr>
        </p:nvSpPr>
        <p:spPr/>
        <p:txBody>
          <a:bodyPr/>
          <a:lstStyle/>
          <a:p>
            <a:r>
              <a:rPr lang="en-US" dirty="0" smtClean="0"/>
              <a:t>When we look at color, two things (at least) are happening:</a:t>
            </a:r>
          </a:p>
          <a:p>
            <a:endParaRPr lang="en-US" dirty="0" smtClean="0"/>
          </a:p>
          <a:p>
            <a:r>
              <a:rPr lang="en-US" dirty="0" smtClean="0"/>
              <a:t>1. A retinal – brain stimulation: the simple physics of the wavelengths of the colored light striking our eyes, being ‘seen’ by our brains.</a:t>
            </a:r>
          </a:p>
          <a:p>
            <a:endParaRPr lang="en-US" dirty="0" smtClean="0"/>
          </a:p>
          <a:p>
            <a:r>
              <a:rPr lang="en-US" dirty="0" smtClean="0"/>
              <a:t>2. An emotional, personal, cultural, associational interpretation of the color.   </a:t>
            </a:r>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2000" dirty="0"/>
              <a:t>Which of the strips below, A or B, corresponds to the green strip positioned on the red and green field? This illusion is based on the effect of simultaneous color contrast. </a:t>
            </a:r>
          </a:p>
        </p:txBody>
      </p:sp>
      <p:pic>
        <p:nvPicPr>
          <p:cNvPr id="4" name="Content Placeholder 3"/>
          <p:cNvPicPr>
            <a:picLocks noGrp="1" noChangeAspect="1"/>
          </p:cNvPicPr>
          <p:nvPr>
            <p:ph idx="1"/>
          </p:nvPr>
        </p:nvPicPr>
        <p:blipFill>
          <a:blip r:embed="rId2"/>
          <a:srcRect l="-14550" r="-14550"/>
          <a:stretch>
            <a:fillRect/>
          </a:stretch>
        </p:blipFill>
        <p:spPr/>
      </p:pic>
    </p:spTree>
    <p:extLst>
      <p:ext uri="{BB962C8B-B14F-4D97-AF65-F5344CB8AC3E}">
        <p14:creationId xmlns:p14="http://schemas.microsoft.com/office/powerpoint/2010/main" val="870881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There have been many studies and attempts to link specific colors to specific human responses, emotions, and behaviors.  </a:t>
            </a:r>
          </a:p>
          <a:p>
            <a:endParaRPr lang="en-US" dirty="0" smtClean="0"/>
          </a:p>
          <a:p>
            <a:r>
              <a:rPr lang="en-US" dirty="0" smtClean="0"/>
              <a:t>There is, as of today, no credible evidence to support claims such as ‘blue makes you sleepy’, or ‘red makes you angry’.  </a:t>
            </a:r>
          </a:p>
          <a:p>
            <a:endParaRPr lang="en-US" dirty="0" smtClean="0"/>
          </a:p>
          <a:p>
            <a:r>
              <a:rPr lang="en-US" dirty="0" smtClean="0"/>
              <a:t>Color is a complex phenomenon that individuals respond to in a context of culture, time, and personal associations. </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Material, texture, color and form are all revealed </a:t>
            </a:r>
            <a:br>
              <a:rPr lang="en-US" sz="2400" dirty="0" smtClean="0"/>
            </a:br>
            <a:r>
              <a:rPr lang="en-US" sz="2400" dirty="0" smtClean="0"/>
              <a:t>with light</a:t>
            </a:r>
            <a:endParaRPr lang="en-US" sz="2400" dirty="0"/>
          </a:p>
        </p:txBody>
      </p:sp>
      <p:pic>
        <p:nvPicPr>
          <p:cNvPr id="4" name="Content Placeholder 3" descr="6421684-illuminated-brick-wall.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272881194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Room divider by </a:t>
            </a:r>
            <a:r>
              <a:rPr lang="en-US" sz="2400" dirty="0" err="1"/>
              <a:t>Superieur</a:t>
            </a:r>
            <a:r>
              <a:rPr lang="en-US" sz="2400" dirty="0"/>
              <a:t> is also a light source, providing subtle, diffused illumination </a:t>
            </a:r>
          </a:p>
        </p:txBody>
      </p:sp>
      <p:pic>
        <p:nvPicPr>
          <p:cNvPr id="4" name="Content Placeholder 3" descr="illuminated-room-divider.jpg"/>
          <p:cNvPicPr>
            <a:picLocks noGrp="1" noChangeAspect="1"/>
          </p:cNvPicPr>
          <p:nvPr>
            <p:ph idx="1"/>
          </p:nvPr>
        </p:nvPicPr>
        <p:blipFill>
          <a:blip r:embed="rId2">
            <a:extLst>
              <a:ext uri="{28A0092B-C50C-407E-A947-70E740481C1C}">
                <a14:useLocalDpi xmlns:a14="http://schemas.microsoft.com/office/drawing/2010/main" val="0"/>
              </a:ext>
            </a:extLst>
          </a:blip>
          <a:srcRect l="-21101" r="-21101"/>
          <a:stretch>
            <a:fillRect/>
          </a:stretch>
        </p:blipFill>
        <p:spPr/>
      </p:pic>
    </p:spTree>
    <p:extLst>
      <p:ext uri="{BB962C8B-B14F-4D97-AF65-F5344CB8AC3E}">
        <p14:creationId xmlns:p14="http://schemas.microsoft.com/office/powerpoint/2010/main" val="1770538453"/>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An illuminated section of a wall</a:t>
            </a:r>
            <a:endParaRPr lang="en-US" sz="2400" dirty="0"/>
          </a:p>
        </p:txBody>
      </p:sp>
      <p:pic>
        <p:nvPicPr>
          <p:cNvPr id="5" name="Content Placeholder 4" descr="f5cbf37ecf3de90cf767e6c84ad3b970.jpg"/>
          <p:cNvPicPr>
            <a:picLocks noGrp="1" noChangeAspect="1"/>
          </p:cNvPicPr>
          <p:nvPr>
            <p:ph idx="1"/>
          </p:nvPr>
        </p:nvPicPr>
        <p:blipFill>
          <a:blip r:embed="rId2">
            <a:extLst>
              <a:ext uri="{28A0092B-C50C-407E-A947-70E740481C1C}">
                <a14:useLocalDpi xmlns:a14="http://schemas.microsoft.com/office/drawing/2010/main" val="0"/>
              </a:ext>
            </a:extLst>
          </a:blip>
          <a:srcRect l="-8782" r="-8782"/>
          <a:stretch>
            <a:fillRect/>
          </a:stretch>
        </p:blipFill>
        <p:spPr/>
      </p:pic>
    </p:spTree>
    <p:extLst>
      <p:ext uri="{BB962C8B-B14F-4D97-AF65-F5344CB8AC3E}">
        <p14:creationId xmlns:p14="http://schemas.microsoft.com/office/powerpoint/2010/main" val="278300774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t>
            </a:r>
            <a:r>
              <a:rPr lang="en-US" sz="2400" dirty="0" err="1"/>
              <a:t>Quadro</a:t>
            </a:r>
            <a:r>
              <a:rPr lang="en-US" sz="2400" dirty="0"/>
              <a:t> curve </a:t>
            </a:r>
            <a:r>
              <a:rPr lang="en-US" sz="2400" dirty="0" err="1"/>
              <a:t>luce</a:t>
            </a:r>
            <a:r>
              <a:rPr lang="en-US" sz="2400" dirty="0"/>
              <a:t>’ a system of wall </a:t>
            </a:r>
            <a:r>
              <a:rPr lang="en-US" sz="2400" dirty="0" smtClean="0"/>
              <a:t>panels </a:t>
            </a:r>
            <a:r>
              <a:rPr lang="en-US" sz="2400" dirty="0"/>
              <a:t>composed </a:t>
            </a:r>
            <a:r>
              <a:rPr lang="en-US" sz="2400" dirty="0" smtClean="0"/>
              <a:t>of </a:t>
            </a:r>
            <a:r>
              <a:rPr lang="en-US" sz="2400" dirty="0"/>
              <a:t>a flat connecting part and a curved one which contains a hidden light source.</a:t>
            </a:r>
          </a:p>
        </p:txBody>
      </p:sp>
      <p:pic>
        <p:nvPicPr>
          <p:cNvPr id="4" name="Content Placeholder 3" descr="Quadro-curve-luce-panels-by-Raffaello-Galiotto-for-Lithos-Design.jpg"/>
          <p:cNvPicPr>
            <a:picLocks noGrp="1" noChangeAspect="1"/>
          </p:cNvPicPr>
          <p:nvPr>
            <p:ph idx="1"/>
          </p:nvPr>
        </p:nvPicPr>
        <p:blipFill>
          <a:blip r:embed="rId2">
            <a:extLst>
              <a:ext uri="{28A0092B-C50C-407E-A947-70E740481C1C}">
                <a14:useLocalDpi xmlns:a14="http://schemas.microsoft.com/office/drawing/2010/main" val="0"/>
              </a:ext>
            </a:extLst>
          </a:blip>
          <a:srcRect l="-21470" r="-21470"/>
          <a:stretch>
            <a:fillRect/>
          </a:stretch>
        </p:blipFill>
        <p:spPr/>
      </p:pic>
    </p:spTree>
    <p:extLst>
      <p:ext uri="{BB962C8B-B14F-4D97-AF65-F5344CB8AC3E}">
        <p14:creationId xmlns:p14="http://schemas.microsoft.com/office/powerpoint/2010/main" val="22072249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rgbClr val="F2F2F2"/>
                </a:solidFill>
                <a:ea typeface="+mj-ea"/>
                <a:cs typeface="+mj-cs"/>
              </a:rPr>
              <a:t>Lighting:</a:t>
            </a:r>
            <a:br>
              <a:rPr lang="en-US" dirty="0" smtClean="0">
                <a:solidFill>
                  <a:srgbClr val="F2F2F2"/>
                </a:solidFill>
                <a:ea typeface="+mj-ea"/>
                <a:cs typeface="+mj-cs"/>
              </a:rPr>
            </a:br>
            <a:r>
              <a:rPr lang="en-US" sz="2700" dirty="0" smtClean="0">
                <a:solidFill>
                  <a:srgbClr val="F2F2F2"/>
                </a:solidFill>
                <a:ea typeface="+mj-ea"/>
                <a:cs typeface="+mj-cs"/>
              </a:rPr>
              <a:t>Fluorescent </a:t>
            </a:r>
            <a:endParaRPr lang="en-US" sz="2700" dirty="0">
              <a:solidFill>
                <a:srgbClr val="F2F2F2"/>
              </a:solidFill>
              <a:ea typeface="+mj-ea"/>
              <a:cs typeface="+mj-cs"/>
            </a:endParaRPr>
          </a:p>
        </p:txBody>
      </p:sp>
      <p:sp>
        <p:nvSpPr>
          <p:cNvPr id="64515" name="Content Placeholder 2"/>
          <p:cNvSpPr>
            <a:spLocks noGrp="1"/>
          </p:cNvSpPr>
          <p:nvPr>
            <p:ph idx="1"/>
          </p:nvPr>
        </p:nvSpPr>
        <p:spPr/>
        <p:txBody>
          <a:bodyPr/>
          <a:lstStyle/>
          <a:p>
            <a:pPr eaLnBrk="1" hangingPunct="1">
              <a:lnSpc>
                <a:spcPct val="80000"/>
              </a:lnSpc>
              <a:buClr>
                <a:srgbClr val="D60093"/>
              </a:buClr>
              <a:buFont typeface="Wingdings" charset="0"/>
              <a:buChar char="q"/>
            </a:pPr>
            <a:r>
              <a:rPr lang="en-US" sz="1700" dirty="0">
                <a:solidFill>
                  <a:srgbClr val="F2F2F2"/>
                </a:solidFill>
                <a:ea typeface="ＭＳ Ｐゴシック" charset="0"/>
                <a:cs typeface="ＭＳ Ｐゴシック" charset="0"/>
              </a:rPr>
              <a:t>Most common commercially used light source</a:t>
            </a:r>
          </a:p>
          <a:p>
            <a:pPr eaLnBrk="1" hangingPunct="1">
              <a:lnSpc>
                <a:spcPct val="80000"/>
              </a:lnSpc>
              <a:buClr>
                <a:srgbClr val="D60093"/>
              </a:buClr>
              <a:buFont typeface="Wingdings" charset="0"/>
              <a:buChar char="q"/>
            </a:pPr>
            <a:r>
              <a:rPr lang="en-US" sz="1700" dirty="0">
                <a:solidFill>
                  <a:srgbClr val="F2F2F2"/>
                </a:solidFill>
                <a:ea typeface="ＭＳ Ｐゴシック" charset="0"/>
                <a:cs typeface="ＭＳ Ｐゴシック" charset="0"/>
              </a:rPr>
              <a:t>How it works:  electrons are released into a glass tube covered with phosphors.  These electrons excites various metal vapors (mercury) and they release UV radiation that excite the phosphors to glow. </a:t>
            </a:r>
          </a:p>
          <a:p>
            <a:pPr eaLnBrk="1" hangingPunct="1">
              <a:lnSpc>
                <a:spcPct val="80000"/>
              </a:lnSpc>
              <a:buClr>
                <a:srgbClr val="D60093"/>
              </a:buClr>
              <a:buFont typeface="Wingdings" charset="0"/>
              <a:buChar char="q"/>
            </a:pPr>
            <a:r>
              <a:rPr lang="en-US" sz="1700" dirty="0">
                <a:solidFill>
                  <a:srgbClr val="F2F2F2"/>
                </a:solidFill>
                <a:ea typeface="ＭＳ Ｐゴシック" charset="0"/>
                <a:cs typeface="ＭＳ Ｐゴシック" charset="0"/>
              </a:rPr>
              <a:t>Properties:</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Moderate initial cost</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Inexpensive operating cost</a:t>
            </a:r>
          </a:p>
          <a:p>
            <a:pPr lvl="1" indent="-411163" eaLnBrk="1" hangingPunct="1">
              <a:lnSpc>
                <a:spcPct val="80000"/>
              </a:lnSpc>
              <a:buClr>
                <a:srgbClr val="D60093"/>
              </a:buClr>
              <a:buFont typeface="Wingdings" charset="0"/>
              <a:buChar char="q"/>
            </a:pPr>
            <a:r>
              <a:rPr lang="en-US" sz="1700" dirty="0" smtClean="0">
                <a:solidFill>
                  <a:srgbClr val="F2F2F2"/>
                </a:solidFill>
                <a:ea typeface="ＭＳ Ｐゴシック" charset="0"/>
              </a:rPr>
              <a:t>CRI (color rendering index)  </a:t>
            </a:r>
            <a:r>
              <a:rPr lang="en-US" sz="1700" dirty="0">
                <a:solidFill>
                  <a:srgbClr val="F2F2F2"/>
                </a:solidFill>
                <a:ea typeface="ＭＳ Ｐゴシック" charset="0"/>
              </a:rPr>
              <a:t>is moderate to good (70 – 90)</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Color Temperature is warm to cool</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A ballast/transformer is required – electronic/magnetic</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Expensive to dim</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Instant on with electronic ballast not with magnetic</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Provides diffuse light</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Excellent efficacy at 70 </a:t>
            </a:r>
            <a:r>
              <a:rPr lang="en-US" sz="1700" dirty="0" err="1">
                <a:solidFill>
                  <a:srgbClr val="F2F2F2"/>
                </a:solidFill>
                <a:ea typeface="ＭＳ Ｐゴシック" charset="0"/>
              </a:rPr>
              <a:t>lpw</a:t>
            </a:r>
            <a:endParaRPr lang="en-US" sz="1700" dirty="0">
              <a:solidFill>
                <a:srgbClr val="F2F2F2"/>
              </a:solidFill>
              <a:ea typeface="ＭＳ Ｐゴシック" charset="0"/>
            </a:endParaRP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Excellent lamp life</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Prefers warmer temperature to operate most efficiently</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Very little heat is generate (still warm to touch)</a:t>
            </a:r>
          </a:p>
          <a:p>
            <a:pPr lvl="1" indent="-411163" eaLnBrk="1" hangingPunct="1">
              <a:lnSpc>
                <a:spcPct val="80000"/>
              </a:lnSpc>
              <a:buClr>
                <a:srgbClr val="D60093"/>
              </a:buClr>
              <a:buFont typeface="Wingdings" charset="0"/>
              <a:buChar char="q"/>
            </a:pPr>
            <a:r>
              <a:rPr lang="en-US" sz="1700" dirty="0">
                <a:solidFill>
                  <a:srgbClr val="F2F2F2"/>
                </a:solidFill>
                <a:ea typeface="ＭＳ Ｐゴシック" charset="0"/>
              </a:rPr>
              <a:t>Magnetic ballast produce humming / buzzing sound, electronic not as bad.</a:t>
            </a:r>
          </a:p>
          <a:p>
            <a:pPr lvl="3" indent="-282575" eaLnBrk="1" hangingPunct="1">
              <a:lnSpc>
                <a:spcPct val="80000"/>
              </a:lnSpc>
              <a:buClr>
                <a:srgbClr val="D60093"/>
              </a:buClr>
              <a:buFont typeface="Wingdings 3" charset="0"/>
              <a:buNone/>
            </a:pPr>
            <a:endParaRPr lang="en-US" sz="1300" dirty="0">
              <a:solidFill>
                <a:srgbClr val="33CC33"/>
              </a:solidFill>
              <a:latin typeface="Georgia" charset="0"/>
              <a:ea typeface="ＭＳ Ｐゴシック" charset="0"/>
            </a:endParaRPr>
          </a:p>
          <a:p>
            <a:pPr lvl="1" indent="-411163" eaLnBrk="1" hangingPunct="1">
              <a:lnSpc>
                <a:spcPct val="80000"/>
              </a:lnSpc>
              <a:buClr>
                <a:srgbClr val="D60093"/>
              </a:buClr>
              <a:buFont typeface="Wingdings" charset="0"/>
              <a:buChar char="q"/>
            </a:pPr>
            <a:endParaRPr lang="en-US" sz="1600" dirty="0">
              <a:solidFill>
                <a:srgbClr val="33CC33"/>
              </a:solidFill>
              <a:latin typeface="Georgia" charset="0"/>
              <a:ea typeface="ＭＳ Ｐゴシック" charset="0"/>
            </a:endParaRPr>
          </a:p>
          <a:p>
            <a:pPr eaLnBrk="1" hangingPunct="1">
              <a:lnSpc>
                <a:spcPct val="80000"/>
              </a:lnSpc>
              <a:buClr>
                <a:srgbClr val="D60093"/>
              </a:buClr>
              <a:buFont typeface="Wingdings 2" charset="0"/>
              <a:buNone/>
            </a:pPr>
            <a:endParaRPr lang="en-US" sz="2400" dirty="0">
              <a:latin typeface="Book Antiqua" charset="0"/>
              <a:ea typeface="ＭＳ Ｐゴシック" charset="0"/>
              <a:cs typeface="ＭＳ Ｐゴシック" charset="0"/>
            </a:endParaRPr>
          </a:p>
        </p:txBody>
      </p:sp>
    </p:spTree>
    <p:extLst>
      <p:ext uri="{BB962C8B-B14F-4D97-AF65-F5344CB8AC3E}">
        <p14:creationId xmlns:p14="http://schemas.microsoft.com/office/powerpoint/2010/main" val="418699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8229600" cy="1143000"/>
          </a:xfrm>
        </p:spPr>
        <p:txBody>
          <a:bodyPr/>
          <a:lstStyle/>
          <a:p>
            <a:pPr algn="l" eaLnBrk="1" hangingPunct="1"/>
            <a:r>
              <a:rPr lang="en-US" sz="3200" dirty="0" smtClean="0">
                <a:solidFill>
                  <a:srgbClr val="FFFF00"/>
                </a:solidFill>
              </a:rPr>
              <a:t>Understanding the Sun, Season and Time of Day</a:t>
            </a:r>
          </a:p>
        </p:txBody>
      </p:sp>
      <p:pic>
        <p:nvPicPr>
          <p:cNvPr id="4099" name="Picture 4" descr="season"/>
          <p:cNvPicPr>
            <a:picLocks noGrp="1" noChangeAspect="1" noChangeArrowheads="1"/>
          </p:cNvPicPr>
          <p:nvPr>
            <p:ph sz="half" idx="1"/>
          </p:nvPr>
        </p:nvPicPr>
        <p:blipFill>
          <a:blip r:embed="rId2" cstate="print"/>
          <a:srcRect/>
          <a:stretch>
            <a:fillRect/>
          </a:stretch>
        </p:blipFill>
        <p:spPr>
          <a:xfrm>
            <a:off x="0" y="1143000"/>
            <a:ext cx="4876800" cy="2873375"/>
          </a:xfrm>
          <a:noFill/>
        </p:spPr>
      </p:pic>
      <p:pic>
        <p:nvPicPr>
          <p:cNvPr id="4100" name="Picture 6" descr="season"/>
          <p:cNvPicPr>
            <a:picLocks noGrp="1" noChangeAspect="1" noChangeArrowheads="1"/>
          </p:cNvPicPr>
          <p:nvPr>
            <p:ph sz="quarter" idx="2"/>
          </p:nvPr>
        </p:nvPicPr>
        <p:blipFill>
          <a:blip r:embed="rId3" cstate="print"/>
          <a:srcRect/>
          <a:stretch>
            <a:fillRect/>
          </a:stretch>
        </p:blipFill>
        <p:spPr>
          <a:xfrm>
            <a:off x="4953000" y="1143000"/>
            <a:ext cx="3657600" cy="2871788"/>
          </a:xfrm>
          <a:noFill/>
        </p:spPr>
      </p:pic>
      <p:pic>
        <p:nvPicPr>
          <p:cNvPr id="4101" name="Picture 8" descr="season"/>
          <p:cNvPicPr>
            <a:picLocks noGrp="1" noChangeAspect="1" noChangeArrowheads="1"/>
          </p:cNvPicPr>
          <p:nvPr>
            <p:ph sz="quarter" idx="3"/>
          </p:nvPr>
        </p:nvPicPr>
        <p:blipFill>
          <a:blip r:embed="rId4" cstate="print"/>
          <a:srcRect/>
          <a:stretch>
            <a:fillRect/>
          </a:stretch>
        </p:blipFill>
        <p:spPr>
          <a:xfrm>
            <a:off x="838200" y="4089400"/>
            <a:ext cx="4038600" cy="2768600"/>
          </a:xfrm>
          <a:noFill/>
        </p:spPr>
      </p:pic>
      <p:sp>
        <p:nvSpPr>
          <p:cNvPr id="4102" name="Text Box 10"/>
          <p:cNvSpPr txBox="1">
            <a:spLocks noChangeArrowheads="1"/>
          </p:cNvSpPr>
          <p:nvPr/>
        </p:nvSpPr>
        <p:spPr bwMode="auto">
          <a:xfrm>
            <a:off x="5029200" y="4114800"/>
            <a:ext cx="3048000" cy="1015663"/>
          </a:xfrm>
          <a:prstGeom prst="rect">
            <a:avLst/>
          </a:prstGeom>
          <a:noFill/>
          <a:ln w="9525">
            <a:noFill/>
            <a:miter lim="800000"/>
            <a:headEnd/>
            <a:tailEnd/>
          </a:ln>
        </p:spPr>
        <p:txBody>
          <a:bodyPr>
            <a:spAutoFit/>
          </a:bodyPr>
          <a:lstStyle/>
          <a:p>
            <a:pPr>
              <a:spcBef>
                <a:spcPct val="50000"/>
              </a:spcBef>
            </a:pPr>
            <a:r>
              <a:rPr lang="en-US" sz="2400" dirty="0">
                <a:solidFill>
                  <a:srgbClr val="FFFF00"/>
                </a:solidFill>
              </a:rPr>
              <a:t>Claude Monet</a:t>
            </a:r>
          </a:p>
          <a:p>
            <a:pPr>
              <a:spcBef>
                <a:spcPct val="50000"/>
              </a:spcBef>
            </a:pPr>
            <a:r>
              <a:rPr lang="en-US" sz="2400" dirty="0">
                <a:solidFill>
                  <a:srgbClr val="FFFF00"/>
                </a:solidFill>
              </a:rPr>
              <a:t>Grain Stacks, 1891</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14" descr="winter"/>
          <p:cNvPicPr>
            <a:picLocks noGrp="1" noChangeAspect="1" noChangeArrowheads="1"/>
          </p:cNvPicPr>
          <p:nvPr>
            <p:ph sz="quarter" idx="4"/>
          </p:nvPr>
        </p:nvPicPr>
        <p:blipFill>
          <a:blip r:embed="rId2" cstate="print"/>
          <a:srcRect/>
          <a:stretch>
            <a:fillRect/>
          </a:stretch>
        </p:blipFill>
        <p:spPr>
          <a:xfrm>
            <a:off x="4343399" y="3429000"/>
            <a:ext cx="3882441" cy="2590800"/>
          </a:xfrm>
          <a:noFill/>
        </p:spPr>
      </p:pic>
      <p:sp>
        <p:nvSpPr>
          <p:cNvPr id="5122" name="Rectangle 2"/>
          <p:cNvSpPr>
            <a:spLocks noGrp="1" noChangeArrowheads="1"/>
          </p:cNvSpPr>
          <p:nvPr>
            <p:ph type="title" sz="quarter"/>
          </p:nvPr>
        </p:nvSpPr>
        <p:spPr>
          <a:xfrm>
            <a:off x="1143000" y="0"/>
            <a:ext cx="6858000" cy="1143000"/>
          </a:xfrm>
        </p:spPr>
        <p:txBody>
          <a:bodyPr/>
          <a:lstStyle/>
          <a:p>
            <a:pPr algn="l" eaLnBrk="1" hangingPunct="1"/>
            <a:r>
              <a:rPr lang="en-US" sz="3200" dirty="0" smtClean="0">
                <a:solidFill>
                  <a:srgbClr val="FFFF00"/>
                </a:solidFill>
              </a:rPr>
              <a:t>Understanding the Light and Season</a:t>
            </a:r>
          </a:p>
        </p:txBody>
      </p:sp>
      <p:pic>
        <p:nvPicPr>
          <p:cNvPr id="5123" name="Picture 10" descr="summer"/>
          <p:cNvPicPr>
            <a:picLocks noGrp="1" noChangeAspect="1" noChangeArrowheads="1"/>
          </p:cNvPicPr>
          <p:nvPr>
            <p:ph sz="quarter" idx="1"/>
          </p:nvPr>
        </p:nvPicPr>
        <p:blipFill>
          <a:blip r:embed="rId3" cstate="print"/>
          <a:srcRect/>
          <a:stretch>
            <a:fillRect/>
          </a:stretch>
        </p:blipFill>
        <p:spPr>
          <a:xfrm>
            <a:off x="383236" y="838200"/>
            <a:ext cx="3883964" cy="2588684"/>
          </a:xfrm>
          <a:noFill/>
        </p:spPr>
      </p:pic>
      <p:pic>
        <p:nvPicPr>
          <p:cNvPr id="5124" name="Picture 9" descr="spring"/>
          <p:cNvPicPr>
            <a:picLocks noGrp="1" noChangeAspect="1" noChangeArrowheads="1"/>
          </p:cNvPicPr>
          <p:nvPr>
            <p:ph sz="quarter" idx="2"/>
          </p:nvPr>
        </p:nvPicPr>
        <p:blipFill>
          <a:blip r:embed="rId4" cstate="print"/>
          <a:srcRect/>
          <a:stretch>
            <a:fillRect/>
          </a:stretch>
        </p:blipFill>
        <p:spPr>
          <a:xfrm>
            <a:off x="4366919" y="838200"/>
            <a:ext cx="3862681" cy="2590800"/>
          </a:xfrm>
          <a:noFill/>
        </p:spPr>
      </p:pic>
      <p:pic>
        <p:nvPicPr>
          <p:cNvPr id="5125" name="Picture 13" descr="falle"/>
          <p:cNvPicPr>
            <a:picLocks noGrp="1" noChangeAspect="1" noChangeArrowheads="1"/>
          </p:cNvPicPr>
          <p:nvPr>
            <p:ph sz="quarter" idx="3"/>
          </p:nvPr>
        </p:nvPicPr>
        <p:blipFill>
          <a:blip r:embed="rId5" cstate="print"/>
          <a:srcRect/>
          <a:stretch>
            <a:fillRect/>
          </a:stretch>
        </p:blipFill>
        <p:spPr>
          <a:xfrm>
            <a:off x="381000" y="3429000"/>
            <a:ext cx="3886200" cy="2594565"/>
          </a:xfrm>
          <a:noFill/>
        </p:spPr>
      </p:pic>
      <p:sp>
        <p:nvSpPr>
          <p:cNvPr id="5126" name="Text Box 6"/>
          <p:cNvSpPr txBox="1">
            <a:spLocks noChangeArrowheads="1"/>
          </p:cNvSpPr>
          <p:nvPr/>
        </p:nvSpPr>
        <p:spPr bwMode="auto">
          <a:xfrm>
            <a:off x="762000" y="5842337"/>
            <a:ext cx="8839200" cy="1015663"/>
          </a:xfrm>
          <a:prstGeom prst="rect">
            <a:avLst/>
          </a:prstGeom>
          <a:noFill/>
          <a:ln w="9525">
            <a:noFill/>
            <a:miter lim="800000"/>
            <a:headEnd/>
            <a:tailEnd/>
          </a:ln>
        </p:spPr>
        <p:txBody>
          <a:bodyPr wrap="square">
            <a:spAutoFit/>
          </a:bodyPr>
          <a:lstStyle/>
          <a:p>
            <a:pPr>
              <a:spcBef>
                <a:spcPct val="50000"/>
              </a:spcBef>
            </a:pPr>
            <a:r>
              <a:rPr lang="en-US" sz="2400" dirty="0">
                <a:solidFill>
                  <a:srgbClr val="FFFF00"/>
                </a:solidFill>
              </a:rPr>
              <a:t>A pond in Upstate New York</a:t>
            </a:r>
          </a:p>
          <a:p>
            <a:pPr>
              <a:spcBef>
                <a:spcPct val="50000"/>
              </a:spcBef>
            </a:pPr>
            <a:r>
              <a:rPr lang="en-US" sz="2400" dirty="0" smtClean="0">
                <a:solidFill>
                  <a:srgbClr val="FFFF00"/>
                </a:solidFill>
              </a:rPr>
              <a:t>Spring  Summer  Fall  Winter</a:t>
            </a:r>
            <a:endParaRPr lang="en-US" sz="24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0" y="0"/>
            <a:ext cx="8229600" cy="1143000"/>
          </a:xfrm>
        </p:spPr>
        <p:txBody>
          <a:bodyPr/>
          <a:lstStyle/>
          <a:p>
            <a:pPr algn="l" eaLnBrk="1" hangingPunct="1"/>
            <a:r>
              <a:rPr lang="en-US" sz="3600" dirty="0" smtClean="0">
                <a:solidFill>
                  <a:srgbClr val="FFFF00"/>
                </a:solidFill>
              </a:rPr>
              <a:t>Understanding the Light and Place</a:t>
            </a:r>
          </a:p>
        </p:txBody>
      </p:sp>
      <p:pic>
        <p:nvPicPr>
          <p:cNvPr id="6147" name="Picture 4" descr="place"/>
          <p:cNvPicPr>
            <a:picLocks noGrp="1" noChangeAspect="1" noChangeArrowheads="1"/>
          </p:cNvPicPr>
          <p:nvPr>
            <p:ph sz="quarter" idx="1"/>
          </p:nvPr>
        </p:nvPicPr>
        <p:blipFill>
          <a:blip r:embed="rId2" cstate="print"/>
          <a:srcRect/>
          <a:stretch>
            <a:fillRect/>
          </a:stretch>
        </p:blipFill>
        <p:spPr>
          <a:xfrm>
            <a:off x="0" y="914400"/>
            <a:ext cx="2971800" cy="1951038"/>
          </a:xfrm>
          <a:noFill/>
        </p:spPr>
      </p:pic>
      <p:pic>
        <p:nvPicPr>
          <p:cNvPr id="6148" name="Picture 6" descr="place"/>
          <p:cNvPicPr>
            <a:picLocks noGrp="1" noChangeAspect="1" noChangeArrowheads="1"/>
          </p:cNvPicPr>
          <p:nvPr>
            <p:ph sz="quarter" idx="2"/>
          </p:nvPr>
        </p:nvPicPr>
        <p:blipFill>
          <a:blip r:embed="rId3" cstate="print"/>
          <a:srcRect/>
          <a:stretch>
            <a:fillRect/>
          </a:stretch>
        </p:blipFill>
        <p:spPr>
          <a:xfrm>
            <a:off x="3124200" y="3810000"/>
            <a:ext cx="2971800" cy="1971675"/>
          </a:xfrm>
          <a:noFill/>
        </p:spPr>
      </p:pic>
      <p:pic>
        <p:nvPicPr>
          <p:cNvPr id="6149" name="Picture 8" descr="place"/>
          <p:cNvPicPr>
            <a:picLocks noGrp="1" noChangeAspect="1" noChangeArrowheads="1"/>
          </p:cNvPicPr>
          <p:nvPr>
            <p:ph sz="quarter" idx="3"/>
          </p:nvPr>
        </p:nvPicPr>
        <p:blipFill>
          <a:blip r:embed="rId4" cstate="print"/>
          <a:srcRect/>
          <a:stretch>
            <a:fillRect/>
          </a:stretch>
        </p:blipFill>
        <p:spPr>
          <a:xfrm>
            <a:off x="6172200" y="914400"/>
            <a:ext cx="2971800" cy="1960563"/>
          </a:xfrm>
          <a:noFill/>
        </p:spPr>
      </p:pic>
      <p:pic>
        <p:nvPicPr>
          <p:cNvPr id="6150" name="Picture 10" descr="place"/>
          <p:cNvPicPr>
            <a:picLocks noGrp="1" noChangeAspect="1" noChangeArrowheads="1"/>
          </p:cNvPicPr>
          <p:nvPr>
            <p:ph sz="quarter" idx="4"/>
          </p:nvPr>
        </p:nvPicPr>
        <p:blipFill>
          <a:blip r:embed="rId5" cstate="print"/>
          <a:srcRect/>
          <a:stretch>
            <a:fillRect/>
          </a:stretch>
        </p:blipFill>
        <p:spPr>
          <a:xfrm>
            <a:off x="3124200" y="914400"/>
            <a:ext cx="2971800" cy="1962150"/>
          </a:xfrm>
          <a:noFill/>
        </p:spPr>
      </p:pic>
      <p:pic>
        <p:nvPicPr>
          <p:cNvPr id="6151" name="Picture 12" descr="place"/>
          <p:cNvPicPr>
            <a:picLocks noChangeAspect="1" noChangeArrowheads="1"/>
          </p:cNvPicPr>
          <p:nvPr/>
        </p:nvPicPr>
        <p:blipFill>
          <a:blip r:embed="rId6" cstate="print"/>
          <a:srcRect/>
          <a:stretch>
            <a:fillRect/>
          </a:stretch>
        </p:blipFill>
        <p:spPr bwMode="auto">
          <a:xfrm>
            <a:off x="0" y="3810000"/>
            <a:ext cx="2971800" cy="1973263"/>
          </a:xfrm>
          <a:prstGeom prst="rect">
            <a:avLst/>
          </a:prstGeom>
          <a:noFill/>
          <a:ln w="9525">
            <a:noFill/>
            <a:miter lim="800000"/>
            <a:headEnd/>
            <a:tailEnd/>
          </a:ln>
        </p:spPr>
      </p:pic>
      <p:sp>
        <p:nvSpPr>
          <p:cNvPr id="6152" name="Text Box 13"/>
          <p:cNvSpPr txBox="1">
            <a:spLocks noChangeArrowheads="1"/>
          </p:cNvSpPr>
          <p:nvPr/>
        </p:nvSpPr>
        <p:spPr bwMode="auto">
          <a:xfrm>
            <a:off x="0" y="5867400"/>
            <a:ext cx="2895600" cy="366713"/>
          </a:xfrm>
          <a:prstGeom prst="rect">
            <a:avLst/>
          </a:prstGeom>
          <a:noFill/>
          <a:ln w="9525">
            <a:noFill/>
            <a:miter lim="800000"/>
            <a:headEnd/>
            <a:tailEnd/>
          </a:ln>
        </p:spPr>
        <p:txBody>
          <a:bodyPr>
            <a:spAutoFit/>
          </a:bodyPr>
          <a:lstStyle/>
          <a:p>
            <a:pPr>
              <a:spcBef>
                <a:spcPct val="50000"/>
              </a:spcBef>
            </a:pPr>
            <a:r>
              <a:rPr lang="en-US" dirty="0">
                <a:solidFill>
                  <a:srgbClr val="FFFF00"/>
                </a:solidFill>
              </a:rPr>
              <a:t>Taos, NM 37 deg. North</a:t>
            </a:r>
          </a:p>
        </p:txBody>
      </p:sp>
      <p:sp>
        <p:nvSpPr>
          <p:cNvPr id="6153" name="Text Box 14"/>
          <p:cNvSpPr txBox="1">
            <a:spLocks noChangeArrowheads="1"/>
          </p:cNvSpPr>
          <p:nvPr/>
        </p:nvSpPr>
        <p:spPr bwMode="auto">
          <a:xfrm>
            <a:off x="0" y="2895600"/>
            <a:ext cx="2895600" cy="366713"/>
          </a:xfrm>
          <a:prstGeom prst="rect">
            <a:avLst/>
          </a:prstGeom>
          <a:noFill/>
          <a:ln w="9525">
            <a:noFill/>
            <a:miter lim="800000"/>
            <a:headEnd/>
            <a:tailEnd/>
          </a:ln>
        </p:spPr>
        <p:txBody>
          <a:bodyPr>
            <a:spAutoFit/>
          </a:bodyPr>
          <a:lstStyle/>
          <a:p>
            <a:pPr>
              <a:spcBef>
                <a:spcPct val="50000"/>
              </a:spcBef>
            </a:pPr>
            <a:r>
              <a:rPr lang="en-US" dirty="0">
                <a:solidFill>
                  <a:srgbClr val="FFFF00"/>
                </a:solidFill>
              </a:rPr>
              <a:t>Maine, 44 deg. North</a:t>
            </a:r>
          </a:p>
        </p:txBody>
      </p:sp>
      <p:sp>
        <p:nvSpPr>
          <p:cNvPr id="6154" name="Text Box 15"/>
          <p:cNvSpPr txBox="1">
            <a:spLocks noChangeArrowheads="1"/>
          </p:cNvSpPr>
          <p:nvPr/>
        </p:nvSpPr>
        <p:spPr bwMode="auto">
          <a:xfrm>
            <a:off x="3124200" y="2895600"/>
            <a:ext cx="3048000" cy="366713"/>
          </a:xfrm>
          <a:prstGeom prst="rect">
            <a:avLst/>
          </a:prstGeom>
          <a:noFill/>
          <a:ln w="9525">
            <a:noFill/>
            <a:miter lim="800000"/>
            <a:headEnd/>
            <a:tailEnd/>
          </a:ln>
        </p:spPr>
        <p:txBody>
          <a:bodyPr>
            <a:spAutoFit/>
          </a:bodyPr>
          <a:lstStyle/>
          <a:p>
            <a:pPr>
              <a:spcBef>
                <a:spcPct val="50000"/>
              </a:spcBef>
            </a:pPr>
            <a:r>
              <a:rPr lang="en-US" dirty="0">
                <a:solidFill>
                  <a:srgbClr val="FFFF00"/>
                </a:solidFill>
              </a:rPr>
              <a:t>Washington, 47 deg. North</a:t>
            </a:r>
          </a:p>
        </p:txBody>
      </p:sp>
      <p:sp>
        <p:nvSpPr>
          <p:cNvPr id="6155" name="Text Box 16"/>
          <p:cNvSpPr txBox="1">
            <a:spLocks noChangeArrowheads="1"/>
          </p:cNvSpPr>
          <p:nvPr/>
        </p:nvSpPr>
        <p:spPr bwMode="auto">
          <a:xfrm>
            <a:off x="6096000" y="2895600"/>
            <a:ext cx="3200400" cy="366713"/>
          </a:xfrm>
          <a:prstGeom prst="rect">
            <a:avLst/>
          </a:prstGeom>
          <a:noFill/>
          <a:ln w="9525">
            <a:noFill/>
            <a:miter lim="800000"/>
            <a:headEnd/>
            <a:tailEnd/>
          </a:ln>
        </p:spPr>
        <p:txBody>
          <a:bodyPr>
            <a:spAutoFit/>
          </a:bodyPr>
          <a:lstStyle/>
          <a:p>
            <a:pPr>
              <a:spcBef>
                <a:spcPct val="50000"/>
              </a:spcBef>
            </a:pPr>
            <a:r>
              <a:rPr lang="en-US" dirty="0">
                <a:solidFill>
                  <a:srgbClr val="FFFF00"/>
                </a:solidFill>
              </a:rPr>
              <a:t>Washington, 48 deg. North</a:t>
            </a:r>
          </a:p>
        </p:txBody>
      </p:sp>
      <p:sp>
        <p:nvSpPr>
          <p:cNvPr id="6156" name="Text Box 17"/>
          <p:cNvSpPr txBox="1">
            <a:spLocks noChangeArrowheads="1"/>
          </p:cNvSpPr>
          <p:nvPr/>
        </p:nvSpPr>
        <p:spPr bwMode="auto">
          <a:xfrm>
            <a:off x="3124200" y="5867400"/>
            <a:ext cx="4038600" cy="369332"/>
          </a:xfrm>
          <a:prstGeom prst="rect">
            <a:avLst/>
          </a:prstGeom>
          <a:noFill/>
          <a:ln w="9525">
            <a:noFill/>
            <a:miter lim="800000"/>
            <a:headEnd/>
            <a:tailEnd/>
          </a:ln>
        </p:spPr>
        <p:txBody>
          <a:bodyPr wrap="square">
            <a:spAutoFit/>
          </a:bodyPr>
          <a:lstStyle/>
          <a:p>
            <a:pPr>
              <a:spcBef>
                <a:spcPct val="50000"/>
              </a:spcBef>
            </a:pPr>
            <a:r>
              <a:rPr lang="en-US" dirty="0">
                <a:solidFill>
                  <a:srgbClr val="FFFF00"/>
                </a:solidFill>
              </a:rPr>
              <a:t>Costal Washington, 48 deg. North</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381000"/>
            <a:ext cx="3200400" cy="2971800"/>
          </a:xfrm>
        </p:spPr>
        <p:txBody>
          <a:bodyPr/>
          <a:lstStyle/>
          <a:p>
            <a:pPr algn="l" eaLnBrk="1" hangingPunct="1"/>
            <a:r>
              <a:rPr lang="en-US" sz="3200" dirty="0" smtClean="0">
                <a:solidFill>
                  <a:srgbClr val="FFFF00"/>
                </a:solidFill>
              </a:rPr>
              <a:t>Understanding the Sun, Season and Time of Day</a:t>
            </a:r>
          </a:p>
        </p:txBody>
      </p:sp>
      <p:pic>
        <p:nvPicPr>
          <p:cNvPr id="7171" name="Picture 6" descr="Untitled-1"/>
          <p:cNvPicPr>
            <a:picLocks noGrp="1" noChangeAspect="1" noChangeArrowheads="1"/>
          </p:cNvPicPr>
          <p:nvPr>
            <p:ph idx="1"/>
          </p:nvPr>
        </p:nvPicPr>
        <p:blipFill>
          <a:blip r:embed="rId2" cstate="print"/>
          <a:srcRect/>
          <a:stretch>
            <a:fillRect/>
          </a:stretch>
        </p:blipFill>
        <p:spPr>
          <a:xfrm>
            <a:off x="3276600" y="0"/>
            <a:ext cx="5867400" cy="5846763"/>
          </a:xfrm>
          <a:noFill/>
        </p:spPr>
      </p:pic>
      <p:sp>
        <p:nvSpPr>
          <p:cNvPr id="7172" name="Text Box 7"/>
          <p:cNvSpPr txBox="1">
            <a:spLocks noChangeArrowheads="1"/>
          </p:cNvSpPr>
          <p:nvPr/>
        </p:nvSpPr>
        <p:spPr bwMode="auto">
          <a:xfrm>
            <a:off x="152400" y="3657600"/>
            <a:ext cx="2667000" cy="1938992"/>
          </a:xfrm>
          <a:prstGeom prst="rect">
            <a:avLst/>
          </a:prstGeom>
          <a:noFill/>
          <a:ln w="9525">
            <a:noFill/>
            <a:miter lim="800000"/>
            <a:headEnd/>
            <a:tailEnd/>
          </a:ln>
        </p:spPr>
        <p:txBody>
          <a:bodyPr>
            <a:spAutoFit/>
          </a:bodyPr>
          <a:lstStyle/>
          <a:p>
            <a:pPr>
              <a:spcBef>
                <a:spcPct val="50000"/>
              </a:spcBef>
            </a:pPr>
            <a:r>
              <a:rPr lang="en-US" sz="2400" dirty="0">
                <a:solidFill>
                  <a:srgbClr val="FFFF00"/>
                </a:solidFill>
              </a:rPr>
              <a:t>40 </a:t>
            </a:r>
            <a:r>
              <a:rPr lang="en-US" sz="2400" dirty="0" smtClean="0">
                <a:solidFill>
                  <a:srgbClr val="FFFF00"/>
                </a:solidFill>
              </a:rPr>
              <a:t>Degrees North </a:t>
            </a:r>
            <a:r>
              <a:rPr lang="en-US" sz="2400" dirty="0">
                <a:solidFill>
                  <a:srgbClr val="FFFF00"/>
                </a:solidFill>
              </a:rPr>
              <a:t>Latitude</a:t>
            </a:r>
            <a:r>
              <a:rPr lang="en-US" sz="2400" dirty="0" smtClean="0">
                <a:solidFill>
                  <a:srgbClr val="FFFF00"/>
                </a:solidFill>
              </a:rPr>
              <a:t>, 82 degrees w west longitude; </a:t>
            </a:r>
            <a:r>
              <a:rPr lang="en-US" sz="2400" dirty="0">
                <a:solidFill>
                  <a:srgbClr val="FFFF00"/>
                </a:solidFill>
              </a:rPr>
              <a:t>Columbus, OH</a:t>
            </a: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81000"/>
            <a:ext cx="6858000" cy="1828800"/>
          </a:xfrm>
        </p:spPr>
        <p:txBody>
          <a:bodyPr/>
          <a:lstStyle/>
          <a:p>
            <a:pPr algn="l" eaLnBrk="1" hangingPunct="1"/>
            <a:r>
              <a:rPr lang="en-US" sz="3200" dirty="0" smtClean="0">
                <a:solidFill>
                  <a:srgbClr val="FFFF00"/>
                </a:solidFill>
              </a:rPr>
              <a:t>Site Analysis of Light and Physical Conditions</a:t>
            </a:r>
          </a:p>
        </p:txBody>
      </p:sp>
      <p:sp>
        <p:nvSpPr>
          <p:cNvPr id="8195" name="Text Box 4"/>
          <p:cNvSpPr txBox="1">
            <a:spLocks noChangeArrowheads="1"/>
          </p:cNvSpPr>
          <p:nvPr/>
        </p:nvSpPr>
        <p:spPr bwMode="auto">
          <a:xfrm>
            <a:off x="0" y="6172200"/>
            <a:ext cx="5410200" cy="457200"/>
          </a:xfrm>
          <a:prstGeom prst="rect">
            <a:avLst/>
          </a:prstGeom>
          <a:noFill/>
          <a:ln w="9525">
            <a:noFill/>
            <a:miter lim="800000"/>
            <a:headEnd/>
            <a:tailEnd/>
          </a:ln>
        </p:spPr>
        <p:txBody>
          <a:bodyPr>
            <a:spAutoFit/>
          </a:bodyPr>
          <a:lstStyle/>
          <a:p>
            <a:pPr>
              <a:spcBef>
                <a:spcPct val="50000"/>
              </a:spcBef>
            </a:pPr>
            <a:r>
              <a:rPr lang="en-US" sz="2400" dirty="0">
                <a:solidFill>
                  <a:srgbClr val="FFFF00"/>
                </a:solidFill>
              </a:rPr>
              <a:t>40 Degrees Latitude</a:t>
            </a:r>
          </a:p>
        </p:txBody>
      </p:sp>
      <p:pic>
        <p:nvPicPr>
          <p:cNvPr id="8196" name="Picture 6" descr="Untitled-6"/>
          <p:cNvPicPr>
            <a:picLocks noGrp="1" noChangeAspect="1" noChangeArrowheads="1"/>
          </p:cNvPicPr>
          <p:nvPr>
            <p:ph idx="1"/>
          </p:nvPr>
        </p:nvPicPr>
        <p:blipFill>
          <a:blip r:embed="rId2" cstate="print"/>
          <a:srcRect/>
          <a:stretch>
            <a:fillRect/>
          </a:stretch>
        </p:blipFill>
        <p:spPr>
          <a:xfrm>
            <a:off x="0" y="1066800"/>
            <a:ext cx="8458200" cy="5192713"/>
          </a:xfrm>
          <a:noFill/>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position of the sun in the sky changes throughout the year</a:t>
            </a:r>
            <a:endParaRPr lang="en-US" dirty="0"/>
          </a:p>
        </p:txBody>
      </p:sp>
      <p:pic>
        <p:nvPicPr>
          <p:cNvPr id="4" name="Content Placeholder 3"/>
          <p:cNvPicPr>
            <a:picLocks noGrp="1" noChangeAspect="1"/>
          </p:cNvPicPr>
          <p:nvPr>
            <p:ph idx="1"/>
          </p:nvPr>
        </p:nvPicPr>
        <p:blipFill>
          <a:blip r:embed="rId2"/>
          <a:srcRect l="-25829" r="-25829"/>
          <a:stretch>
            <a:fillRect/>
          </a:stretch>
        </p:blipFill>
        <p:spPr>
          <a:xfrm>
            <a:off x="457200" y="1600200"/>
            <a:ext cx="3505200" cy="1927725"/>
          </a:xfrm>
        </p:spPr>
      </p:pic>
      <p:pic>
        <p:nvPicPr>
          <p:cNvPr id="6" name="Picture 5"/>
          <p:cNvPicPr>
            <a:picLocks noChangeAspect="1"/>
          </p:cNvPicPr>
          <p:nvPr/>
        </p:nvPicPr>
        <p:blipFill>
          <a:blip r:embed="rId3"/>
          <a:stretch>
            <a:fillRect/>
          </a:stretch>
        </p:blipFill>
        <p:spPr>
          <a:xfrm>
            <a:off x="1066800" y="3733800"/>
            <a:ext cx="3478696" cy="2286000"/>
          </a:xfrm>
          <a:prstGeom prst="rect">
            <a:avLst/>
          </a:prstGeom>
        </p:spPr>
      </p:pic>
      <p:pic>
        <p:nvPicPr>
          <p:cNvPr id="7" name="Picture 6"/>
          <p:cNvPicPr>
            <a:picLocks noChangeAspect="1"/>
          </p:cNvPicPr>
          <p:nvPr/>
        </p:nvPicPr>
        <p:blipFill>
          <a:blip r:embed="rId4"/>
          <a:stretch>
            <a:fillRect/>
          </a:stretch>
        </p:blipFill>
        <p:spPr>
          <a:xfrm>
            <a:off x="5105400" y="3733800"/>
            <a:ext cx="3498022" cy="2298700"/>
          </a:xfrm>
          <a:prstGeom prst="rect">
            <a:avLst/>
          </a:prstGeom>
        </p:spPr>
      </p:pic>
    </p:spTree>
    <p:extLst>
      <p:ext uri="{BB962C8B-B14F-4D97-AF65-F5344CB8AC3E}">
        <p14:creationId xmlns:p14="http://schemas.microsoft.com/office/powerpoint/2010/main" val="17264079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winter and summer?</a:t>
            </a:r>
            <a:endParaRPr lang="en-US" dirty="0"/>
          </a:p>
        </p:txBody>
      </p:sp>
      <p:pic>
        <p:nvPicPr>
          <p:cNvPr id="4" name="Content Placeholder 3"/>
          <p:cNvPicPr>
            <a:picLocks noGrp="1" noChangeAspect="1"/>
          </p:cNvPicPr>
          <p:nvPr>
            <p:ph idx="1"/>
          </p:nvPr>
        </p:nvPicPr>
        <p:blipFill>
          <a:blip r:embed="rId2"/>
          <a:srcRect l="-25005" r="-25005"/>
          <a:stretch>
            <a:fillRect/>
          </a:stretch>
        </p:blipFill>
        <p:spPr/>
      </p:pic>
    </p:spTree>
    <p:extLst>
      <p:ext uri="{BB962C8B-B14F-4D97-AF65-F5344CB8AC3E}">
        <p14:creationId xmlns:p14="http://schemas.microsoft.com/office/powerpoint/2010/main" val="4925038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229600" cy="1143000"/>
          </a:xfrm>
        </p:spPr>
        <p:txBody>
          <a:bodyPr/>
          <a:lstStyle/>
          <a:p>
            <a:pPr eaLnBrk="1" hangingPunct="1"/>
            <a:r>
              <a:rPr lang="en-US" sz="2800" dirty="0" smtClean="0">
                <a:solidFill>
                  <a:srgbClr val="FFFF00"/>
                </a:solidFill>
              </a:rPr>
              <a:t>Ways to Capture Light in Spaces</a:t>
            </a:r>
          </a:p>
        </p:txBody>
      </p:sp>
      <p:sp>
        <p:nvSpPr>
          <p:cNvPr id="9219" name="Rectangle 3"/>
          <p:cNvSpPr>
            <a:spLocks noGrp="1" noChangeArrowheads="1"/>
          </p:cNvSpPr>
          <p:nvPr>
            <p:ph type="body" idx="1"/>
          </p:nvPr>
        </p:nvSpPr>
        <p:spPr>
          <a:xfrm>
            <a:off x="0" y="1295400"/>
            <a:ext cx="9144000" cy="5562600"/>
          </a:xfrm>
        </p:spPr>
        <p:txBody>
          <a:bodyPr/>
          <a:lstStyle/>
          <a:p>
            <a:pPr eaLnBrk="1" hangingPunct="1"/>
            <a:r>
              <a:rPr lang="en-US" sz="2400" dirty="0" smtClean="0">
                <a:solidFill>
                  <a:srgbClr val="FFFF00"/>
                </a:solidFill>
              </a:rPr>
              <a:t>Locate the space/building on the site so it receives light throughout the day.</a:t>
            </a:r>
          </a:p>
          <a:p>
            <a:pPr eaLnBrk="1" hangingPunct="1"/>
            <a:endParaRPr lang="en-US" sz="2400" dirty="0" smtClean="0">
              <a:solidFill>
                <a:srgbClr val="FFFF00"/>
              </a:solidFill>
            </a:endParaRPr>
          </a:p>
          <a:p>
            <a:pPr eaLnBrk="1" hangingPunct="1"/>
            <a:r>
              <a:rPr lang="en-US" sz="2400" dirty="0" smtClean="0">
                <a:solidFill>
                  <a:srgbClr val="FFFF00"/>
                </a:solidFill>
              </a:rPr>
              <a:t>Shape the space so light can enter every important room for at least two sides.</a:t>
            </a:r>
          </a:p>
          <a:p>
            <a:pPr eaLnBrk="1" hangingPunct="1"/>
            <a:endParaRPr lang="en-US" sz="2400" dirty="0" smtClean="0">
              <a:solidFill>
                <a:srgbClr val="FFFF00"/>
              </a:solidFill>
            </a:endParaRPr>
          </a:p>
          <a:p>
            <a:pPr eaLnBrk="1" hangingPunct="1"/>
            <a:r>
              <a:rPr lang="en-US" sz="2400" dirty="0" smtClean="0">
                <a:solidFill>
                  <a:srgbClr val="FFFF00"/>
                </a:solidFill>
              </a:rPr>
              <a:t>When light for a second side is not possible allow light from above.</a:t>
            </a:r>
          </a:p>
          <a:p>
            <a:pPr eaLnBrk="1" hangingPunct="1"/>
            <a:endParaRPr lang="en-US" sz="2400" dirty="0" smtClean="0">
              <a:solidFill>
                <a:srgbClr val="FFFF00"/>
              </a:solidFill>
            </a:endParaRPr>
          </a:p>
          <a:p>
            <a:pPr eaLnBrk="1" hangingPunct="1"/>
            <a:r>
              <a:rPr lang="en-US" sz="2400" dirty="0" smtClean="0">
                <a:solidFill>
                  <a:srgbClr val="FFFF00"/>
                </a:solidFill>
              </a:rPr>
              <a:t>Plan the placement of rooms so light is received at suitable times of the day.</a:t>
            </a:r>
          </a:p>
          <a:p>
            <a:pPr eaLnBrk="1" hangingPunct="1"/>
            <a:r>
              <a:rPr lang="en-US" sz="2400" dirty="0" smtClean="0">
                <a:solidFill>
                  <a:srgbClr val="FFFF00"/>
                </a:solidFill>
              </a:rPr>
              <a:t>Shape the size and shape of the opening (windows) to suite the activities and the climate.</a:t>
            </a:r>
            <a:r>
              <a:rPr lang="en-US" dirty="0" smtClean="0">
                <a:solidFill>
                  <a:srgbClr val="FFFF00"/>
                </a:solidFill>
              </a:rPr>
              <a:t>  </a:t>
            </a:r>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8229600" cy="1143000"/>
          </a:xfrm>
        </p:spPr>
        <p:txBody>
          <a:bodyPr/>
          <a:lstStyle/>
          <a:p>
            <a:pPr eaLnBrk="1" hangingPunct="1"/>
            <a:r>
              <a:rPr lang="en-US" dirty="0" smtClean="0">
                <a:solidFill>
                  <a:srgbClr val="FFFF00"/>
                </a:solidFill>
              </a:rPr>
              <a:t>Ways to Capture Light</a:t>
            </a:r>
          </a:p>
        </p:txBody>
      </p:sp>
      <p:sp>
        <p:nvSpPr>
          <p:cNvPr id="10243" name="Rectangle 3"/>
          <p:cNvSpPr>
            <a:spLocks noGrp="1" noChangeArrowheads="1"/>
          </p:cNvSpPr>
          <p:nvPr>
            <p:ph type="body" idx="1"/>
          </p:nvPr>
        </p:nvSpPr>
        <p:spPr>
          <a:xfrm>
            <a:off x="0" y="1295400"/>
            <a:ext cx="9144000" cy="5562600"/>
          </a:xfrm>
        </p:spPr>
        <p:txBody>
          <a:bodyPr/>
          <a:lstStyle/>
          <a:p>
            <a:pPr eaLnBrk="1" hangingPunct="1"/>
            <a:r>
              <a:rPr lang="en-US" sz="2400" dirty="0" smtClean="0">
                <a:solidFill>
                  <a:srgbClr val="FFFF00"/>
                </a:solidFill>
              </a:rPr>
              <a:t>Plan the details of design to create windows to the character of the  space/building as a whole.</a:t>
            </a:r>
          </a:p>
          <a:p>
            <a:pPr eaLnBrk="1" hangingPunct="1">
              <a:buNone/>
            </a:pPr>
            <a:endParaRPr lang="en-US" sz="2400" dirty="0" smtClean="0">
              <a:solidFill>
                <a:srgbClr val="FFFF00"/>
              </a:solidFill>
            </a:endParaRPr>
          </a:p>
          <a:p>
            <a:pPr eaLnBrk="1" hangingPunct="1"/>
            <a:r>
              <a:rPr lang="en-US" sz="2400" dirty="0" smtClean="0">
                <a:solidFill>
                  <a:srgbClr val="FFFF00"/>
                </a:solidFill>
              </a:rPr>
              <a:t>Use shading devises to control the amount of light and heat that enters the space/building. </a:t>
            </a:r>
          </a:p>
          <a:p>
            <a:pPr eaLnBrk="1" hangingPunct="1"/>
            <a:endParaRPr lang="en-US" sz="2400" dirty="0"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304800"/>
            <a:ext cx="8229600" cy="1143000"/>
          </a:xfrm>
        </p:spPr>
        <p:txBody>
          <a:bodyPr/>
          <a:lstStyle/>
          <a:p>
            <a:pPr algn="l" eaLnBrk="1" hangingPunct="1"/>
            <a:r>
              <a:rPr lang="en-US" sz="2800" dirty="0" smtClean="0">
                <a:solidFill>
                  <a:srgbClr val="FFFF00"/>
                </a:solidFill>
              </a:rPr>
              <a:t>Locate the building on the site so it receives light throughout the day.</a:t>
            </a:r>
            <a:r>
              <a:rPr lang="en-US" sz="4000" dirty="0" smtClean="0">
                <a:solidFill>
                  <a:srgbClr val="FFFF00"/>
                </a:solidFill>
              </a:rPr>
              <a:t/>
            </a:r>
            <a:br>
              <a:rPr lang="en-US" sz="4000" dirty="0" smtClean="0">
                <a:solidFill>
                  <a:srgbClr val="FFFF00"/>
                </a:solidFill>
              </a:rPr>
            </a:br>
            <a:endParaRPr lang="en-US" sz="4000" dirty="0" smtClean="0">
              <a:solidFill>
                <a:srgbClr val="FFFF00"/>
              </a:solidFill>
            </a:endParaRPr>
          </a:p>
        </p:txBody>
      </p:sp>
      <p:pic>
        <p:nvPicPr>
          <p:cNvPr id="11267" name="Picture 3" descr="Untitled-4"/>
          <p:cNvPicPr>
            <a:picLocks noGrp="1" noChangeAspect="1" noChangeArrowheads="1"/>
          </p:cNvPicPr>
          <p:nvPr>
            <p:ph idx="1"/>
          </p:nvPr>
        </p:nvPicPr>
        <p:blipFill>
          <a:blip r:embed="rId2" cstate="print"/>
          <a:srcRect/>
          <a:stretch>
            <a:fillRect/>
          </a:stretch>
        </p:blipFill>
        <p:spPr>
          <a:xfrm>
            <a:off x="0" y="1463675"/>
            <a:ext cx="4208463" cy="3489325"/>
          </a:xfrm>
          <a:noFill/>
        </p:spPr>
      </p:pic>
      <p:sp>
        <p:nvSpPr>
          <p:cNvPr id="11268" name="Text Box 4"/>
          <p:cNvSpPr txBox="1">
            <a:spLocks noChangeArrowheads="1"/>
          </p:cNvSpPr>
          <p:nvPr/>
        </p:nvSpPr>
        <p:spPr bwMode="auto">
          <a:xfrm>
            <a:off x="4191000" y="1487488"/>
            <a:ext cx="3048000" cy="1338828"/>
          </a:xfrm>
          <a:prstGeom prst="rect">
            <a:avLst/>
          </a:prstGeom>
          <a:noFill/>
          <a:ln w="9525">
            <a:noFill/>
            <a:miter lim="800000"/>
            <a:headEnd/>
            <a:tailEnd/>
          </a:ln>
        </p:spPr>
        <p:txBody>
          <a:bodyPr>
            <a:spAutoFit/>
          </a:bodyPr>
          <a:lstStyle/>
          <a:p>
            <a:pPr>
              <a:spcBef>
                <a:spcPct val="50000"/>
              </a:spcBef>
            </a:pPr>
            <a:r>
              <a:rPr lang="en-US" dirty="0">
                <a:solidFill>
                  <a:srgbClr val="FFFF00"/>
                </a:solidFill>
              </a:rPr>
              <a:t>South facing façade of the home receives light thought most of the day.</a:t>
            </a:r>
          </a:p>
          <a:p>
            <a:pPr>
              <a:spcBef>
                <a:spcPct val="50000"/>
              </a:spcBef>
            </a:pPr>
            <a:r>
              <a:rPr lang="en-US" dirty="0" smtClean="0">
                <a:solidFill>
                  <a:srgbClr val="FFFF00"/>
                </a:solidFill>
              </a:rPr>
              <a:t>Copake, New </a:t>
            </a:r>
            <a:r>
              <a:rPr lang="en-US" dirty="0">
                <a:solidFill>
                  <a:srgbClr val="FFFF00"/>
                </a:solidFill>
              </a:rPr>
              <a:t>York </a:t>
            </a:r>
          </a:p>
        </p:txBody>
      </p:sp>
      <p:pic>
        <p:nvPicPr>
          <p:cNvPr id="11269" name="Picture 7" descr="Untitled-5"/>
          <p:cNvPicPr>
            <a:picLocks noChangeAspect="1" noChangeArrowheads="1"/>
          </p:cNvPicPr>
          <p:nvPr/>
        </p:nvPicPr>
        <p:blipFill>
          <a:blip r:embed="rId3" cstate="print"/>
          <a:srcRect/>
          <a:stretch>
            <a:fillRect/>
          </a:stretch>
        </p:blipFill>
        <p:spPr bwMode="auto">
          <a:xfrm>
            <a:off x="4495800" y="3733800"/>
            <a:ext cx="4572000" cy="3074988"/>
          </a:xfrm>
          <a:prstGeom prst="rect">
            <a:avLst/>
          </a:prstGeom>
          <a:noFill/>
          <a:ln w="9525">
            <a:noFill/>
            <a:miter lim="800000"/>
            <a:headEnd/>
            <a:tailEnd/>
          </a:ln>
        </p:spPr>
      </p:pic>
      <p:sp>
        <p:nvSpPr>
          <p:cNvPr id="11270" name="Text Box 8"/>
          <p:cNvSpPr txBox="1">
            <a:spLocks noChangeArrowheads="1"/>
          </p:cNvSpPr>
          <p:nvPr/>
        </p:nvSpPr>
        <p:spPr bwMode="auto">
          <a:xfrm>
            <a:off x="609600" y="5181600"/>
            <a:ext cx="3886200" cy="1338262"/>
          </a:xfrm>
          <a:prstGeom prst="rect">
            <a:avLst/>
          </a:prstGeom>
          <a:noFill/>
          <a:ln w="9525">
            <a:noFill/>
            <a:miter lim="800000"/>
            <a:headEnd/>
            <a:tailEnd/>
          </a:ln>
        </p:spPr>
        <p:txBody>
          <a:bodyPr>
            <a:spAutoFit/>
          </a:bodyPr>
          <a:lstStyle/>
          <a:p>
            <a:pPr>
              <a:spcBef>
                <a:spcPct val="50000"/>
              </a:spcBef>
            </a:pPr>
            <a:r>
              <a:rPr lang="en-US" dirty="0">
                <a:solidFill>
                  <a:srgbClr val="FFFF00"/>
                </a:solidFill>
              </a:rPr>
              <a:t>North facing windows provide privacy and allow light to enter the home in areas that require less light. </a:t>
            </a:r>
          </a:p>
          <a:p>
            <a:pPr>
              <a:spcBef>
                <a:spcPct val="50000"/>
              </a:spcBef>
            </a:pPr>
            <a:r>
              <a:rPr lang="en-US" dirty="0">
                <a:solidFill>
                  <a:srgbClr val="FFFF00"/>
                </a:solidFill>
              </a:rPr>
              <a:t>The northern exposure is protected.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228600"/>
            <a:ext cx="7772400" cy="536575"/>
          </a:xfrm>
        </p:spPr>
        <p:txBody>
          <a:bodyPr>
            <a:normAutofit fontScale="90000"/>
          </a:bodyPr>
          <a:lstStyle/>
          <a:p>
            <a:pPr algn="l">
              <a:defRPr/>
            </a:pPr>
            <a:r>
              <a:rPr lang="en-US" sz="4000" dirty="0">
                <a:solidFill>
                  <a:srgbClr val="F2F2F2"/>
                </a:solidFill>
                <a:ea typeface="+mj-ea"/>
                <a:cs typeface="+mj-cs"/>
              </a:rPr>
              <a:t>Incandescent Lamps</a:t>
            </a:r>
          </a:p>
        </p:txBody>
      </p:sp>
      <p:sp>
        <p:nvSpPr>
          <p:cNvPr id="26627" name="Rectangle 3"/>
          <p:cNvSpPr>
            <a:spLocks noGrp="1" noChangeArrowheads="1"/>
          </p:cNvSpPr>
          <p:nvPr>
            <p:ph type="subTitle" idx="1"/>
          </p:nvPr>
        </p:nvSpPr>
        <p:spPr>
          <a:xfrm>
            <a:off x="304800" y="990600"/>
            <a:ext cx="4343400" cy="5715000"/>
          </a:xfrm>
        </p:spPr>
        <p:txBody>
          <a:bodyPr/>
          <a:lstStyle/>
          <a:p>
            <a:pPr algn="l">
              <a:lnSpc>
                <a:spcPct val="90000"/>
              </a:lnSpc>
            </a:pPr>
            <a:r>
              <a:rPr lang="en-US" b="1" u="sng" dirty="0">
                <a:solidFill>
                  <a:srgbClr val="F2F2F2"/>
                </a:solidFill>
                <a:ea typeface="ＭＳ Ｐゴシック" charset="0"/>
                <a:cs typeface="ＭＳ Ｐゴシック" charset="0"/>
              </a:rPr>
              <a:t>Operation</a:t>
            </a:r>
            <a:endParaRPr lang="en-US" u="sng" dirty="0">
              <a:solidFill>
                <a:srgbClr val="F2F2F2"/>
              </a:solidFill>
              <a:ea typeface="ＭＳ Ｐゴシック" charset="0"/>
              <a:cs typeface="ＭＳ Ｐゴシック" charset="0"/>
            </a:endParaRPr>
          </a:p>
          <a:p>
            <a:pPr algn="l">
              <a:lnSpc>
                <a:spcPct val="90000"/>
              </a:lnSpc>
            </a:pPr>
            <a:r>
              <a:rPr lang="en-US" sz="2400" dirty="0">
                <a:solidFill>
                  <a:srgbClr val="F2F2F2"/>
                </a:solidFill>
                <a:ea typeface="ＭＳ Ｐゴシック" charset="0"/>
                <a:cs typeface="ＭＳ Ｐゴシック" charset="0"/>
              </a:rPr>
              <a:t>Varied shapes and sizes lamps but the process of operation is the same. </a:t>
            </a:r>
          </a:p>
          <a:p>
            <a:pPr algn="l">
              <a:lnSpc>
                <a:spcPct val="90000"/>
              </a:lnSpc>
            </a:pPr>
            <a:r>
              <a:rPr lang="en-US" sz="2400" dirty="0">
                <a:solidFill>
                  <a:srgbClr val="F2F2F2"/>
                </a:solidFill>
                <a:ea typeface="ＭＳ Ｐゴシック" charset="0"/>
                <a:cs typeface="ＭＳ Ｐゴシック" charset="0"/>
              </a:rPr>
              <a:t>		</a:t>
            </a:r>
          </a:p>
          <a:p>
            <a:pPr algn="l">
              <a:lnSpc>
                <a:spcPct val="90000"/>
              </a:lnSpc>
            </a:pPr>
            <a:r>
              <a:rPr lang="en-US" sz="2400" dirty="0">
                <a:solidFill>
                  <a:srgbClr val="F2F2F2"/>
                </a:solidFill>
                <a:ea typeface="ＭＳ Ｐゴシック" charset="0"/>
                <a:cs typeface="ＭＳ Ｐゴシック" charset="0"/>
              </a:rPr>
              <a:t>Electricity passes through a wire in a glass bulb with filled with a gas such as argon, nitrogen, halogen or a vacuum. The resistance to the electricity in the wire causes the wire or filament to heat to the point of incandescence</a:t>
            </a:r>
            <a:r>
              <a:rPr lang="en-US" sz="2400" dirty="0" smtClean="0">
                <a:solidFill>
                  <a:srgbClr val="F2F2F2"/>
                </a:solidFill>
                <a:ea typeface="ＭＳ Ｐゴシック" charset="0"/>
                <a:cs typeface="ＭＳ Ｐゴシック" charset="0"/>
              </a:rPr>
              <a:t>. </a:t>
            </a:r>
            <a:r>
              <a:rPr lang="en-US" sz="2400" dirty="0">
                <a:solidFill>
                  <a:srgbClr val="F2F2F2"/>
                </a:solidFill>
                <a:ea typeface="ＭＳ Ｐゴシック" charset="0"/>
                <a:cs typeface="ＭＳ Ｐゴシック" charset="0"/>
              </a:rPr>
              <a:t>When a material incandesces it produces visible light.</a:t>
            </a:r>
          </a:p>
        </p:txBody>
      </p:sp>
      <p:pic>
        <p:nvPicPr>
          <p:cNvPr id="26628" name="Picture 4" descr="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53695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Line 7"/>
          <p:cNvSpPr>
            <a:spLocks noChangeShapeType="1"/>
          </p:cNvSpPr>
          <p:nvPr/>
        </p:nvSpPr>
        <p:spPr bwMode="auto">
          <a:xfrm flipV="1">
            <a:off x="5791200" y="2895600"/>
            <a:ext cx="228600" cy="4572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0" name="Text Box 8"/>
          <p:cNvSpPr txBox="1">
            <a:spLocks noChangeArrowheads="1"/>
          </p:cNvSpPr>
          <p:nvPr/>
        </p:nvSpPr>
        <p:spPr bwMode="auto">
          <a:xfrm>
            <a:off x="5410200" y="3352800"/>
            <a:ext cx="990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80000"/>
              </a:lnSpc>
              <a:spcBef>
                <a:spcPct val="50000"/>
              </a:spcBef>
            </a:pPr>
            <a:r>
              <a:rPr lang="en-US" sz="1800">
                <a:solidFill>
                  <a:srgbClr val="FF0000"/>
                </a:solidFill>
              </a:rPr>
              <a:t>Bulb</a:t>
            </a:r>
          </a:p>
        </p:txBody>
      </p:sp>
      <p:sp>
        <p:nvSpPr>
          <p:cNvPr id="26631" name="Line 9"/>
          <p:cNvSpPr>
            <a:spLocks noChangeShapeType="1"/>
          </p:cNvSpPr>
          <p:nvPr/>
        </p:nvSpPr>
        <p:spPr bwMode="auto">
          <a:xfrm>
            <a:off x="6324600" y="4495800"/>
            <a:ext cx="457200" cy="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2" name="Text Box 12"/>
          <p:cNvSpPr txBox="1">
            <a:spLocks noChangeArrowheads="1"/>
          </p:cNvSpPr>
          <p:nvPr/>
        </p:nvSpPr>
        <p:spPr bwMode="auto">
          <a:xfrm>
            <a:off x="5638800" y="4343400"/>
            <a:ext cx="990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80000"/>
              </a:lnSpc>
              <a:spcBef>
                <a:spcPct val="50000"/>
              </a:spcBef>
            </a:pPr>
            <a:r>
              <a:rPr lang="en-US" sz="1800">
                <a:solidFill>
                  <a:srgbClr val="FF0000"/>
                </a:solidFill>
              </a:rPr>
              <a:t>Base</a:t>
            </a:r>
          </a:p>
        </p:txBody>
      </p:sp>
      <p:sp>
        <p:nvSpPr>
          <p:cNvPr id="26633" name="Line 13"/>
          <p:cNvSpPr>
            <a:spLocks noChangeShapeType="1"/>
          </p:cNvSpPr>
          <p:nvPr/>
        </p:nvSpPr>
        <p:spPr bwMode="auto">
          <a:xfrm>
            <a:off x="6553200" y="2057400"/>
            <a:ext cx="304800" cy="3048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4" name="Text Box 14"/>
          <p:cNvSpPr txBox="1">
            <a:spLocks noChangeArrowheads="1"/>
          </p:cNvSpPr>
          <p:nvPr/>
        </p:nvSpPr>
        <p:spPr bwMode="auto">
          <a:xfrm>
            <a:off x="6019800" y="1752600"/>
            <a:ext cx="12192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80000"/>
              </a:lnSpc>
              <a:spcBef>
                <a:spcPct val="50000"/>
              </a:spcBef>
            </a:pPr>
            <a:r>
              <a:rPr lang="en-US" sz="1800">
                <a:solidFill>
                  <a:srgbClr val="FF0000"/>
                </a:solidFill>
              </a:rPr>
              <a:t>Filament</a:t>
            </a:r>
          </a:p>
        </p:txBody>
      </p:sp>
    </p:spTree>
    <p:extLst>
      <p:ext uri="{BB962C8B-B14F-4D97-AF65-F5344CB8AC3E}">
        <p14:creationId xmlns:p14="http://schemas.microsoft.com/office/powerpoint/2010/main" val="1780735049"/>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04800"/>
            <a:ext cx="8229600" cy="1143000"/>
          </a:xfrm>
        </p:spPr>
        <p:txBody>
          <a:bodyPr/>
          <a:lstStyle/>
          <a:p>
            <a:pPr algn="l" eaLnBrk="1" hangingPunct="1"/>
            <a:r>
              <a:rPr lang="en-US" sz="2800" dirty="0" smtClean="0">
                <a:solidFill>
                  <a:srgbClr val="FFFF00"/>
                </a:solidFill>
              </a:rPr>
              <a:t>Locate the building on the site so it receives light throughout the day.</a:t>
            </a:r>
            <a:r>
              <a:rPr lang="en-US" sz="4000" dirty="0" smtClean="0">
                <a:solidFill>
                  <a:srgbClr val="FFFF00"/>
                </a:solidFill>
              </a:rPr>
              <a:t/>
            </a:r>
            <a:br>
              <a:rPr lang="en-US" sz="4000" dirty="0" smtClean="0">
                <a:solidFill>
                  <a:srgbClr val="FFFF00"/>
                </a:solidFill>
              </a:rPr>
            </a:br>
            <a:endParaRPr lang="en-US" sz="4000" dirty="0" smtClean="0">
              <a:solidFill>
                <a:srgbClr val="FFFF00"/>
              </a:solidFill>
            </a:endParaRPr>
          </a:p>
        </p:txBody>
      </p:sp>
      <p:sp>
        <p:nvSpPr>
          <p:cNvPr id="12291" name="Text Box 4"/>
          <p:cNvSpPr txBox="1">
            <a:spLocks noChangeArrowheads="1"/>
          </p:cNvSpPr>
          <p:nvPr/>
        </p:nvSpPr>
        <p:spPr bwMode="auto">
          <a:xfrm>
            <a:off x="7010400" y="1828800"/>
            <a:ext cx="1981200" cy="1477328"/>
          </a:xfrm>
          <a:prstGeom prst="rect">
            <a:avLst/>
          </a:prstGeom>
          <a:noFill/>
          <a:ln w="9525">
            <a:noFill/>
            <a:miter lim="800000"/>
            <a:headEnd/>
            <a:tailEnd/>
          </a:ln>
        </p:spPr>
        <p:txBody>
          <a:bodyPr wrap="square">
            <a:spAutoFit/>
          </a:bodyPr>
          <a:lstStyle/>
          <a:p>
            <a:pPr>
              <a:spcBef>
                <a:spcPct val="50000"/>
              </a:spcBef>
            </a:pPr>
            <a:r>
              <a:rPr lang="en-US" dirty="0">
                <a:solidFill>
                  <a:srgbClr val="FFFF00"/>
                </a:solidFill>
              </a:rPr>
              <a:t>Light is also entering most rooms from at least two directions. </a:t>
            </a:r>
          </a:p>
        </p:txBody>
      </p:sp>
      <p:pic>
        <p:nvPicPr>
          <p:cNvPr id="12292" name="Picture 6" descr="Untitled-6"/>
          <p:cNvPicPr>
            <a:picLocks noGrp="1" noChangeAspect="1" noChangeArrowheads="1"/>
          </p:cNvPicPr>
          <p:nvPr>
            <p:ph idx="1"/>
          </p:nvPr>
        </p:nvPicPr>
        <p:blipFill>
          <a:blip r:embed="rId2" cstate="print"/>
          <a:srcRect/>
          <a:stretch>
            <a:fillRect/>
          </a:stretch>
        </p:blipFill>
        <p:spPr>
          <a:xfrm>
            <a:off x="0" y="1524000"/>
            <a:ext cx="6934200" cy="4922838"/>
          </a:xfrm>
          <a:noFill/>
        </p:spPr>
      </p:pic>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4800"/>
            <a:ext cx="8915400" cy="3200400"/>
          </a:xfrm>
        </p:spPr>
        <p:txBody>
          <a:bodyPr/>
          <a:lstStyle/>
          <a:p>
            <a:pPr algn="l" eaLnBrk="1" hangingPunct="1"/>
            <a:r>
              <a:rPr lang="en-US" sz="2800" dirty="0" smtClean="0">
                <a:solidFill>
                  <a:srgbClr val="FFFF00"/>
                </a:solidFill>
              </a:rPr>
              <a:t>Locate the building on the site so it receives light throughout the day.</a:t>
            </a:r>
            <a:r>
              <a:rPr lang="en-US" sz="4000" dirty="0" smtClean="0">
                <a:solidFill>
                  <a:srgbClr val="FFFF00"/>
                </a:solidFill>
              </a:rPr>
              <a:t/>
            </a:r>
            <a:br>
              <a:rPr lang="en-US" sz="4000" dirty="0" smtClean="0">
                <a:solidFill>
                  <a:srgbClr val="FFFF00"/>
                </a:solidFill>
              </a:rPr>
            </a:br>
            <a:endParaRPr lang="en-US" sz="4000" dirty="0" smtClean="0">
              <a:solidFill>
                <a:srgbClr val="FFFF00"/>
              </a:solidFill>
            </a:endParaRPr>
          </a:p>
        </p:txBody>
      </p:sp>
      <p:pic>
        <p:nvPicPr>
          <p:cNvPr id="13315" name="Picture 6" descr="Untitled-1"/>
          <p:cNvPicPr>
            <a:picLocks noGrp="1" noChangeAspect="1" noChangeArrowheads="1"/>
          </p:cNvPicPr>
          <p:nvPr>
            <p:ph idx="1"/>
          </p:nvPr>
        </p:nvPicPr>
        <p:blipFill>
          <a:blip r:embed="rId2" cstate="print"/>
          <a:srcRect/>
          <a:stretch>
            <a:fillRect/>
          </a:stretch>
        </p:blipFill>
        <p:spPr>
          <a:xfrm>
            <a:off x="5791200" y="2286000"/>
            <a:ext cx="3162300" cy="4343400"/>
          </a:xfrm>
          <a:noFill/>
        </p:spPr>
      </p:pic>
      <p:pic>
        <p:nvPicPr>
          <p:cNvPr id="13316" name="Picture 7" descr="Untitled-2"/>
          <p:cNvPicPr>
            <a:picLocks noChangeAspect="1" noChangeArrowheads="1"/>
          </p:cNvPicPr>
          <p:nvPr/>
        </p:nvPicPr>
        <p:blipFill>
          <a:blip r:embed="rId3" cstate="print"/>
          <a:srcRect/>
          <a:stretch>
            <a:fillRect/>
          </a:stretch>
        </p:blipFill>
        <p:spPr bwMode="auto">
          <a:xfrm>
            <a:off x="152400" y="2286000"/>
            <a:ext cx="5494338" cy="4419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533400"/>
            <a:ext cx="8077200" cy="3200400"/>
          </a:xfrm>
        </p:spPr>
        <p:txBody>
          <a:bodyPr wrap="square"/>
          <a:lstStyle/>
          <a:p>
            <a:pPr algn="l" eaLnBrk="1" hangingPunct="1"/>
            <a:r>
              <a:rPr lang="en-US" sz="2800" dirty="0" smtClean="0">
                <a:solidFill>
                  <a:srgbClr val="FFFF00"/>
                </a:solidFill>
              </a:rPr>
              <a:t>Locate the </a:t>
            </a:r>
            <a:r>
              <a:rPr lang="en-US" dirty="0" smtClean="0">
                <a:solidFill>
                  <a:srgbClr val="FFFF00"/>
                </a:solidFill>
              </a:rPr>
              <a:t>building</a:t>
            </a:r>
            <a:r>
              <a:rPr lang="en-US" sz="2800" dirty="0" smtClean="0">
                <a:solidFill>
                  <a:srgbClr val="FFFF00"/>
                </a:solidFill>
              </a:rPr>
              <a:t> on the site so it receives light throughout the day.</a:t>
            </a:r>
            <a:r>
              <a:rPr lang="en-US" sz="4000" dirty="0" smtClean="0">
                <a:solidFill>
                  <a:srgbClr val="FFFF00"/>
                </a:solidFill>
              </a:rPr>
              <a:t/>
            </a:r>
            <a:br>
              <a:rPr lang="en-US" sz="4000" dirty="0" smtClean="0">
                <a:solidFill>
                  <a:srgbClr val="FFFF00"/>
                </a:solidFill>
              </a:rPr>
            </a:br>
            <a:endParaRPr lang="en-US" sz="4000" dirty="0" smtClean="0">
              <a:solidFill>
                <a:srgbClr val="FFFF00"/>
              </a:solidFill>
            </a:endParaRPr>
          </a:p>
        </p:txBody>
      </p:sp>
      <p:pic>
        <p:nvPicPr>
          <p:cNvPr id="14339" name="Picture 5" descr="Untitled-7"/>
          <p:cNvPicPr>
            <a:picLocks noGrp="1" noChangeAspect="1" noChangeArrowheads="1"/>
          </p:cNvPicPr>
          <p:nvPr>
            <p:ph idx="1"/>
          </p:nvPr>
        </p:nvPicPr>
        <p:blipFill>
          <a:blip r:embed="rId2" cstate="print"/>
          <a:srcRect/>
          <a:stretch>
            <a:fillRect/>
          </a:stretch>
        </p:blipFill>
        <p:spPr>
          <a:xfrm>
            <a:off x="228600" y="1627188"/>
            <a:ext cx="3675062" cy="5230812"/>
          </a:xfrm>
          <a:noFill/>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8229600" cy="1143000"/>
          </a:xfrm>
        </p:spPr>
        <p:txBody>
          <a:bodyPr/>
          <a:lstStyle/>
          <a:p>
            <a:pPr algn="l" eaLnBrk="1" hangingPunct="1"/>
            <a:r>
              <a:rPr lang="en-US" sz="2400" dirty="0" smtClean="0">
                <a:solidFill>
                  <a:srgbClr val="FFFF00"/>
                </a:solidFill>
              </a:rPr>
              <a:t>When possible shape the </a:t>
            </a:r>
            <a:r>
              <a:rPr lang="en-US" sz="2400" dirty="0" err="1" smtClean="0">
                <a:solidFill>
                  <a:srgbClr val="FFFF00"/>
                </a:solidFill>
              </a:rPr>
              <a:t>buiilding</a:t>
            </a:r>
            <a:r>
              <a:rPr lang="en-US" sz="2400" dirty="0" smtClean="0">
                <a:solidFill>
                  <a:srgbClr val="FFFF00"/>
                </a:solidFill>
              </a:rPr>
              <a:t> so light can enter every important room for at least two sides.</a:t>
            </a:r>
          </a:p>
        </p:txBody>
      </p:sp>
      <p:pic>
        <p:nvPicPr>
          <p:cNvPr id="15363" name="Picture 6" descr="b"/>
          <p:cNvPicPr>
            <a:picLocks noChangeAspect="1" noChangeArrowheads="1"/>
          </p:cNvPicPr>
          <p:nvPr/>
        </p:nvPicPr>
        <p:blipFill>
          <a:blip r:embed="rId2" cstate="print"/>
          <a:srcRect/>
          <a:stretch>
            <a:fillRect/>
          </a:stretch>
        </p:blipFill>
        <p:spPr bwMode="auto">
          <a:xfrm>
            <a:off x="1295400" y="1447800"/>
            <a:ext cx="6553200" cy="4368800"/>
          </a:xfrm>
          <a:prstGeom prst="rect">
            <a:avLst/>
          </a:prstGeom>
          <a:noFill/>
          <a:ln w="9525">
            <a:noFill/>
            <a:miter lim="800000"/>
            <a:headEnd/>
            <a:tailEnd/>
          </a:ln>
        </p:spPr>
      </p:pic>
      <p:sp>
        <p:nvSpPr>
          <p:cNvPr id="15364" name="Text Box 10"/>
          <p:cNvSpPr txBox="1">
            <a:spLocks noChangeArrowheads="1"/>
          </p:cNvSpPr>
          <p:nvPr/>
        </p:nvSpPr>
        <p:spPr bwMode="auto">
          <a:xfrm>
            <a:off x="457200" y="5867400"/>
            <a:ext cx="6781800" cy="779463"/>
          </a:xfrm>
          <a:prstGeom prst="rect">
            <a:avLst/>
          </a:prstGeom>
          <a:noFill/>
          <a:ln w="9525">
            <a:noFill/>
            <a:miter lim="800000"/>
            <a:headEnd/>
            <a:tailEnd/>
          </a:ln>
        </p:spPr>
        <p:txBody>
          <a:bodyPr>
            <a:spAutoFit/>
          </a:bodyPr>
          <a:lstStyle/>
          <a:p>
            <a:pPr>
              <a:spcBef>
                <a:spcPct val="50000"/>
              </a:spcBef>
            </a:pPr>
            <a:r>
              <a:rPr lang="en-US" dirty="0">
                <a:solidFill>
                  <a:srgbClr val="FFFF00"/>
                </a:solidFill>
              </a:rPr>
              <a:t>Townhouse in Rockville, MD</a:t>
            </a:r>
          </a:p>
          <a:p>
            <a:pPr>
              <a:spcBef>
                <a:spcPct val="50000"/>
              </a:spcBef>
            </a:pPr>
            <a:r>
              <a:rPr lang="en-US" dirty="0">
                <a:solidFill>
                  <a:srgbClr val="FFFF00"/>
                </a:solidFill>
              </a:rPr>
              <a:t>Light enters rooms from </a:t>
            </a:r>
            <a:r>
              <a:rPr lang="en-US" dirty="0" smtClean="0">
                <a:solidFill>
                  <a:srgbClr val="FFFF00"/>
                </a:solidFill>
              </a:rPr>
              <a:t>only one </a:t>
            </a:r>
            <a:r>
              <a:rPr lang="en-US" dirty="0">
                <a:solidFill>
                  <a:srgbClr val="FFFF00"/>
                </a:solidFill>
              </a:rPr>
              <a:t>direction. </a:t>
            </a: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8229600" cy="1143000"/>
          </a:xfrm>
        </p:spPr>
        <p:txBody>
          <a:bodyPr/>
          <a:lstStyle/>
          <a:p>
            <a:pPr algn="l" eaLnBrk="1" hangingPunct="1"/>
            <a:r>
              <a:rPr lang="en-US" sz="2800" dirty="0" smtClean="0">
                <a:solidFill>
                  <a:srgbClr val="FFFF00"/>
                </a:solidFill>
              </a:rPr>
              <a:t>Shape the building so light can enter every important room for at least two sides.</a:t>
            </a:r>
          </a:p>
        </p:txBody>
      </p:sp>
      <p:sp>
        <p:nvSpPr>
          <p:cNvPr id="16387" name="Text Box 5"/>
          <p:cNvSpPr txBox="1">
            <a:spLocks noChangeArrowheads="1"/>
          </p:cNvSpPr>
          <p:nvPr/>
        </p:nvSpPr>
        <p:spPr bwMode="auto">
          <a:xfrm>
            <a:off x="228600" y="5181600"/>
            <a:ext cx="6781800" cy="1061829"/>
          </a:xfrm>
          <a:prstGeom prst="rect">
            <a:avLst/>
          </a:prstGeom>
          <a:noFill/>
          <a:ln w="9525">
            <a:noFill/>
            <a:miter lim="800000"/>
            <a:headEnd/>
            <a:tailEnd/>
          </a:ln>
        </p:spPr>
        <p:txBody>
          <a:bodyPr>
            <a:spAutoFit/>
          </a:bodyPr>
          <a:lstStyle/>
          <a:p>
            <a:pPr>
              <a:spcBef>
                <a:spcPct val="50000"/>
              </a:spcBef>
            </a:pPr>
            <a:r>
              <a:rPr lang="en-US" dirty="0">
                <a:solidFill>
                  <a:srgbClr val="FFFF00"/>
                </a:solidFill>
              </a:rPr>
              <a:t>Saticoy, CA</a:t>
            </a:r>
          </a:p>
          <a:p>
            <a:pPr>
              <a:spcBef>
                <a:spcPct val="50000"/>
              </a:spcBef>
            </a:pPr>
            <a:r>
              <a:rPr lang="en-US" dirty="0" smtClean="0">
                <a:solidFill>
                  <a:srgbClr val="FFFF00"/>
                </a:solidFill>
              </a:rPr>
              <a:t>The intentional shaping of these buildings allows light to enter </a:t>
            </a:r>
            <a:r>
              <a:rPr lang="en-US" dirty="0">
                <a:solidFill>
                  <a:srgbClr val="FFFF00"/>
                </a:solidFill>
              </a:rPr>
              <a:t>rooms from two directions. </a:t>
            </a:r>
          </a:p>
        </p:txBody>
      </p:sp>
      <p:pic>
        <p:nvPicPr>
          <p:cNvPr id="16388" name="Picture 7" descr="Untitled-2"/>
          <p:cNvPicPr>
            <a:picLocks noGrp="1" noChangeAspect="1" noChangeArrowheads="1"/>
          </p:cNvPicPr>
          <p:nvPr>
            <p:ph idx="1"/>
          </p:nvPr>
        </p:nvPicPr>
        <p:blipFill>
          <a:blip r:embed="rId2" cstate="print"/>
          <a:srcRect/>
          <a:stretch>
            <a:fillRect/>
          </a:stretch>
        </p:blipFill>
        <p:spPr>
          <a:xfrm>
            <a:off x="0" y="1066800"/>
            <a:ext cx="9144000" cy="3941763"/>
          </a:xfrm>
          <a:noFill/>
        </p:spPr>
      </p:pic>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8229600" cy="1143000"/>
          </a:xfrm>
        </p:spPr>
        <p:txBody>
          <a:bodyPr/>
          <a:lstStyle/>
          <a:p>
            <a:pPr algn="l" eaLnBrk="1" hangingPunct="1"/>
            <a:r>
              <a:rPr lang="en-US" sz="2800" dirty="0" smtClean="0">
                <a:solidFill>
                  <a:srgbClr val="FFFF00"/>
                </a:solidFill>
              </a:rPr>
              <a:t>Shape the building so light can enter every important room for at least two sides.</a:t>
            </a:r>
          </a:p>
        </p:txBody>
      </p:sp>
      <p:pic>
        <p:nvPicPr>
          <p:cNvPr id="17411" name="Picture 4" descr="Untitled-8"/>
          <p:cNvPicPr>
            <a:picLocks noGrp="1" noChangeAspect="1" noChangeArrowheads="1"/>
          </p:cNvPicPr>
          <p:nvPr>
            <p:ph idx="1"/>
          </p:nvPr>
        </p:nvPicPr>
        <p:blipFill>
          <a:blip r:embed="rId2" cstate="print"/>
          <a:srcRect/>
          <a:stretch>
            <a:fillRect/>
          </a:stretch>
        </p:blipFill>
        <p:spPr>
          <a:xfrm>
            <a:off x="457200" y="1111250"/>
            <a:ext cx="7543800" cy="5746750"/>
          </a:xfrm>
          <a:noFill/>
        </p:spPr>
      </p:pic>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8229600" cy="1143000"/>
          </a:xfrm>
        </p:spPr>
        <p:txBody>
          <a:bodyPr/>
          <a:lstStyle/>
          <a:p>
            <a:pPr algn="l" eaLnBrk="1" hangingPunct="1"/>
            <a:r>
              <a:rPr lang="en-US" sz="2800" dirty="0" smtClean="0">
                <a:solidFill>
                  <a:srgbClr val="FFFF00"/>
                </a:solidFill>
              </a:rPr>
              <a:t>Shape the building so light can enter every important room for at least two sides.</a:t>
            </a:r>
          </a:p>
        </p:txBody>
      </p:sp>
      <p:sp>
        <p:nvSpPr>
          <p:cNvPr id="18435" name="Text Box 5"/>
          <p:cNvSpPr txBox="1">
            <a:spLocks noChangeArrowheads="1"/>
          </p:cNvSpPr>
          <p:nvPr/>
        </p:nvSpPr>
        <p:spPr bwMode="auto">
          <a:xfrm>
            <a:off x="0" y="4572000"/>
            <a:ext cx="4495800" cy="1054100"/>
          </a:xfrm>
          <a:prstGeom prst="rect">
            <a:avLst/>
          </a:prstGeom>
          <a:noFill/>
          <a:ln w="9525">
            <a:noFill/>
            <a:miter lim="800000"/>
            <a:headEnd/>
            <a:tailEnd/>
          </a:ln>
        </p:spPr>
        <p:txBody>
          <a:bodyPr>
            <a:spAutoFit/>
          </a:bodyPr>
          <a:lstStyle/>
          <a:p>
            <a:pPr>
              <a:spcBef>
                <a:spcPct val="50000"/>
              </a:spcBef>
            </a:pPr>
            <a:r>
              <a:rPr lang="en-US" dirty="0">
                <a:solidFill>
                  <a:srgbClr val="FFFF00"/>
                </a:solidFill>
              </a:rPr>
              <a:t>Denver, CO</a:t>
            </a:r>
          </a:p>
          <a:p>
            <a:pPr>
              <a:spcBef>
                <a:spcPct val="50000"/>
              </a:spcBef>
            </a:pPr>
            <a:r>
              <a:rPr lang="en-US" dirty="0">
                <a:solidFill>
                  <a:srgbClr val="FFFF00"/>
                </a:solidFill>
              </a:rPr>
              <a:t>Light enters rooms from </a:t>
            </a:r>
            <a:r>
              <a:rPr lang="en-US" dirty="0" smtClean="0">
                <a:solidFill>
                  <a:srgbClr val="FFFF00"/>
                </a:solidFill>
              </a:rPr>
              <a:t>only one </a:t>
            </a:r>
            <a:r>
              <a:rPr lang="en-US" dirty="0">
                <a:solidFill>
                  <a:srgbClr val="FFFF00"/>
                </a:solidFill>
              </a:rPr>
              <a:t>direction in most spaces. </a:t>
            </a:r>
          </a:p>
        </p:txBody>
      </p:sp>
      <p:pic>
        <p:nvPicPr>
          <p:cNvPr id="18436" name="Picture 8" descr="f"/>
          <p:cNvPicPr>
            <a:picLocks noChangeAspect="1" noChangeArrowheads="1"/>
          </p:cNvPicPr>
          <p:nvPr/>
        </p:nvPicPr>
        <p:blipFill>
          <a:blip r:embed="rId2" cstate="print"/>
          <a:srcRect b="44000"/>
          <a:stretch>
            <a:fillRect/>
          </a:stretch>
        </p:blipFill>
        <p:spPr bwMode="auto">
          <a:xfrm>
            <a:off x="5003800" y="1143000"/>
            <a:ext cx="4140200" cy="5410200"/>
          </a:xfrm>
          <a:prstGeom prst="rect">
            <a:avLst/>
          </a:prstGeom>
          <a:noFill/>
          <a:ln w="9525">
            <a:noFill/>
            <a:miter lim="800000"/>
            <a:headEnd/>
            <a:tailEnd/>
          </a:ln>
        </p:spPr>
      </p:pic>
      <p:pic>
        <p:nvPicPr>
          <p:cNvPr id="18437" name="Picture 10" descr="b"/>
          <p:cNvPicPr>
            <a:picLocks noGrp="1" noChangeAspect="1" noChangeArrowheads="1"/>
          </p:cNvPicPr>
          <p:nvPr>
            <p:ph idx="1"/>
          </p:nvPr>
        </p:nvPicPr>
        <p:blipFill>
          <a:blip r:embed="rId3" cstate="print"/>
          <a:srcRect/>
          <a:stretch>
            <a:fillRect/>
          </a:stretch>
        </p:blipFill>
        <p:spPr>
          <a:xfrm>
            <a:off x="0" y="1143000"/>
            <a:ext cx="4876800" cy="3251200"/>
          </a:xfr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xfrm>
            <a:off x="0" y="381000"/>
            <a:ext cx="8229600" cy="1143000"/>
          </a:xfrm>
        </p:spPr>
        <p:txBody>
          <a:bodyPr/>
          <a:lstStyle/>
          <a:p>
            <a:pPr algn="l" eaLnBrk="1" hangingPunct="1"/>
            <a:r>
              <a:rPr lang="en-US" sz="2800" dirty="0" smtClean="0">
                <a:solidFill>
                  <a:srgbClr val="FFFF00"/>
                </a:solidFill>
              </a:rPr>
              <a:t>When light for a second side is not possible allow light from above.</a:t>
            </a:r>
            <a:r>
              <a:rPr lang="en-US" sz="4000" dirty="0" smtClean="0">
                <a:solidFill>
                  <a:srgbClr val="FFFF00"/>
                </a:solidFill>
              </a:rPr>
              <a:t/>
            </a:r>
            <a:br>
              <a:rPr lang="en-US" sz="4000" dirty="0" smtClean="0">
                <a:solidFill>
                  <a:srgbClr val="FFFF00"/>
                </a:solidFill>
              </a:rPr>
            </a:br>
            <a:endParaRPr lang="en-US" sz="4000" dirty="0" smtClean="0">
              <a:solidFill>
                <a:srgbClr val="FFFF00"/>
              </a:solidFill>
            </a:endParaRPr>
          </a:p>
        </p:txBody>
      </p:sp>
      <p:pic>
        <p:nvPicPr>
          <p:cNvPr id="19459" name="Picture 10" descr="Untitled-2"/>
          <p:cNvPicPr>
            <a:picLocks noGrp="1" noChangeAspect="1" noChangeArrowheads="1"/>
          </p:cNvPicPr>
          <p:nvPr>
            <p:ph idx="1"/>
          </p:nvPr>
        </p:nvPicPr>
        <p:blipFill>
          <a:blip r:embed="rId2" cstate="print"/>
          <a:srcRect/>
          <a:stretch>
            <a:fillRect/>
          </a:stretch>
        </p:blipFill>
        <p:spPr>
          <a:xfrm>
            <a:off x="153988" y="2438400"/>
            <a:ext cx="4646612" cy="4267200"/>
          </a:xfrm>
          <a:noFill/>
        </p:spPr>
      </p:pic>
      <p:pic>
        <p:nvPicPr>
          <p:cNvPr id="19460" name="Picture 4" descr="skylight"/>
          <p:cNvPicPr>
            <a:picLocks noChangeAspect="1" noChangeArrowheads="1"/>
          </p:cNvPicPr>
          <p:nvPr/>
        </p:nvPicPr>
        <p:blipFill>
          <a:blip r:embed="rId3" cstate="print"/>
          <a:srcRect/>
          <a:stretch>
            <a:fillRect/>
          </a:stretch>
        </p:blipFill>
        <p:spPr bwMode="auto">
          <a:xfrm>
            <a:off x="5105400" y="1433513"/>
            <a:ext cx="3733800" cy="5316537"/>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533400"/>
            <a:ext cx="9144000" cy="3200400"/>
          </a:xfrm>
        </p:spPr>
        <p:txBody>
          <a:bodyPr/>
          <a:lstStyle/>
          <a:p>
            <a:pPr algn="l" eaLnBrk="1" hangingPunct="1"/>
            <a:r>
              <a:rPr lang="en-US" sz="2800" dirty="0" smtClean="0">
                <a:solidFill>
                  <a:srgbClr val="FFFF00"/>
                </a:solidFill>
              </a:rPr>
              <a:t>When light for a second side is not possible allow light from above.</a:t>
            </a:r>
          </a:p>
        </p:txBody>
      </p:sp>
      <p:sp>
        <p:nvSpPr>
          <p:cNvPr id="20483" name="Rectangle 5"/>
          <p:cNvSpPr>
            <a:spLocks noGrp="1" noChangeArrowheads="1"/>
          </p:cNvSpPr>
          <p:nvPr>
            <p:ph sz="quarter" idx="3"/>
          </p:nvPr>
        </p:nvSpPr>
        <p:spPr/>
        <p:txBody>
          <a:bodyPr/>
          <a:lstStyle/>
          <a:p>
            <a:pPr eaLnBrk="1" hangingPunct="1"/>
            <a:endParaRPr lang="en-US" sz="2400" smtClean="0"/>
          </a:p>
        </p:txBody>
      </p:sp>
      <p:pic>
        <p:nvPicPr>
          <p:cNvPr id="20484" name="Picture 7" descr="Untitled-9"/>
          <p:cNvPicPr>
            <a:picLocks noGrp="1" noChangeAspect="1" noChangeArrowheads="1"/>
          </p:cNvPicPr>
          <p:nvPr>
            <p:ph sz="quarter" idx="2"/>
          </p:nvPr>
        </p:nvPicPr>
        <p:blipFill>
          <a:blip r:embed="rId2" cstate="print"/>
          <a:srcRect/>
          <a:stretch>
            <a:fillRect/>
          </a:stretch>
        </p:blipFill>
        <p:spPr>
          <a:xfrm>
            <a:off x="5410200" y="1981200"/>
            <a:ext cx="3594100" cy="4800600"/>
          </a:xfrm>
          <a:noFill/>
        </p:spPr>
      </p:pic>
      <p:pic>
        <p:nvPicPr>
          <p:cNvPr id="20485" name="Picture 5" descr="skylight"/>
          <p:cNvPicPr>
            <a:picLocks noChangeAspect="1" noChangeArrowheads="1"/>
          </p:cNvPicPr>
          <p:nvPr/>
        </p:nvPicPr>
        <p:blipFill>
          <a:blip r:embed="rId3" cstate="print"/>
          <a:srcRect/>
          <a:stretch>
            <a:fillRect/>
          </a:stretch>
        </p:blipFill>
        <p:spPr bwMode="auto">
          <a:xfrm>
            <a:off x="228600" y="3200400"/>
            <a:ext cx="5083175" cy="34290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3733800" cy="3078163"/>
          </a:xfrm>
        </p:spPr>
        <p:txBody>
          <a:bodyPr/>
          <a:lstStyle/>
          <a:p>
            <a:pPr algn="l" eaLnBrk="1" hangingPunct="1"/>
            <a:r>
              <a:rPr lang="en-US" sz="3200" dirty="0" smtClean="0">
                <a:solidFill>
                  <a:srgbClr val="FFFF00"/>
                </a:solidFill>
              </a:rPr>
              <a:t>Plan the placement of rooms so light is received at suitable times of the day.</a:t>
            </a:r>
            <a:br>
              <a:rPr lang="en-US" sz="3200" dirty="0" smtClean="0">
                <a:solidFill>
                  <a:srgbClr val="FFFF00"/>
                </a:solidFill>
              </a:rPr>
            </a:br>
            <a:endParaRPr lang="en-US" sz="3200" dirty="0" smtClean="0">
              <a:solidFill>
                <a:srgbClr val="FFFF00"/>
              </a:solidFill>
            </a:endParaRPr>
          </a:p>
        </p:txBody>
      </p:sp>
      <p:pic>
        <p:nvPicPr>
          <p:cNvPr id="21507" name="Picture 4" descr="Untitled-6"/>
          <p:cNvPicPr>
            <a:picLocks noGrp="1" noChangeAspect="1" noChangeArrowheads="1"/>
          </p:cNvPicPr>
          <p:nvPr>
            <p:ph idx="1"/>
          </p:nvPr>
        </p:nvPicPr>
        <p:blipFill>
          <a:blip r:embed="rId2" cstate="print"/>
          <a:srcRect/>
          <a:stretch>
            <a:fillRect/>
          </a:stretch>
        </p:blipFill>
        <p:spPr>
          <a:xfrm>
            <a:off x="4684713" y="0"/>
            <a:ext cx="4459287" cy="6858000"/>
          </a:xfrm>
          <a:noFill/>
        </p:spPr>
      </p:pic>
      <p:sp>
        <p:nvSpPr>
          <p:cNvPr id="21508" name="Text Box 6"/>
          <p:cNvSpPr txBox="1">
            <a:spLocks noChangeArrowheads="1"/>
          </p:cNvSpPr>
          <p:nvPr/>
        </p:nvSpPr>
        <p:spPr bwMode="auto">
          <a:xfrm>
            <a:off x="152400" y="3276600"/>
            <a:ext cx="3429000" cy="2677656"/>
          </a:xfrm>
          <a:prstGeom prst="rect">
            <a:avLst/>
          </a:prstGeom>
          <a:noFill/>
          <a:ln w="9525">
            <a:noFill/>
            <a:miter lim="800000"/>
            <a:headEnd/>
            <a:tailEnd/>
          </a:ln>
        </p:spPr>
        <p:txBody>
          <a:bodyPr>
            <a:spAutoFit/>
          </a:bodyPr>
          <a:lstStyle/>
          <a:p>
            <a:pPr>
              <a:spcBef>
                <a:spcPct val="50000"/>
              </a:spcBef>
            </a:pPr>
            <a:r>
              <a:rPr lang="en-US" sz="2400" dirty="0">
                <a:solidFill>
                  <a:srgbClr val="FFFF00"/>
                </a:solidFill>
              </a:rPr>
              <a:t>Capturing Morning Light</a:t>
            </a:r>
          </a:p>
          <a:p>
            <a:pPr>
              <a:spcBef>
                <a:spcPct val="50000"/>
              </a:spcBef>
            </a:pPr>
            <a:endParaRPr lang="en-US" sz="2400" dirty="0">
              <a:solidFill>
                <a:srgbClr val="FFFF00"/>
              </a:solidFill>
            </a:endParaRPr>
          </a:p>
          <a:p>
            <a:pPr>
              <a:spcBef>
                <a:spcPct val="50000"/>
              </a:spcBef>
            </a:pPr>
            <a:r>
              <a:rPr lang="en-US" sz="2400" dirty="0">
                <a:solidFill>
                  <a:srgbClr val="FFFF00"/>
                </a:solidFill>
              </a:rPr>
              <a:t>The light has a more orange/yellow hue earlier in the day.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Bioluminescence </a:t>
            </a:r>
            <a:r>
              <a:rPr lang="en-US" sz="2400" dirty="0" smtClean="0"/>
              <a:t/>
            </a:r>
            <a:br>
              <a:rPr lang="en-US" sz="2400" dirty="0" smtClean="0"/>
            </a:br>
            <a:r>
              <a:rPr lang="en-US" sz="1800" dirty="0" smtClean="0"/>
              <a:t>is </a:t>
            </a:r>
            <a:r>
              <a:rPr lang="en-US" sz="1800" dirty="0"/>
              <a:t>a naturally occurring form of </a:t>
            </a:r>
            <a:r>
              <a:rPr lang="en-US" sz="1800" dirty="0" err="1" smtClean="0"/>
              <a:t>chem-iluminescence</a:t>
            </a:r>
            <a:r>
              <a:rPr lang="en-US" sz="1800" dirty="0" smtClean="0"/>
              <a:t> </a:t>
            </a:r>
            <a:r>
              <a:rPr lang="en-US" sz="1800" dirty="0"/>
              <a:t>where energy is released by a chemical reaction in the form of light emission.</a:t>
            </a:r>
          </a:p>
        </p:txBody>
      </p:sp>
      <p:pic>
        <p:nvPicPr>
          <p:cNvPr id="4" name="Content Placeholder 3"/>
          <p:cNvPicPr>
            <a:picLocks noGrp="1" noChangeAspect="1"/>
          </p:cNvPicPr>
          <p:nvPr>
            <p:ph idx="1"/>
          </p:nvPr>
        </p:nvPicPr>
        <p:blipFill>
          <a:blip r:embed="rId2"/>
          <a:srcRect l="-59633" r="-59633"/>
          <a:stretch>
            <a:fillRect/>
          </a:stretch>
        </p:blipFill>
        <p:spPr/>
      </p:pic>
    </p:spTree>
    <p:extLst>
      <p:ext uri="{BB962C8B-B14F-4D97-AF65-F5344CB8AC3E}">
        <p14:creationId xmlns:p14="http://schemas.microsoft.com/office/powerpoint/2010/main" val="15877081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228600"/>
            <a:ext cx="9144000" cy="1143000"/>
          </a:xfrm>
        </p:spPr>
        <p:txBody>
          <a:bodyPr/>
          <a:lstStyle/>
          <a:p>
            <a:pPr algn="l" eaLnBrk="1" hangingPunct="1"/>
            <a:r>
              <a:rPr lang="en-US" sz="2400" dirty="0" smtClean="0">
                <a:solidFill>
                  <a:srgbClr val="FFFF00"/>
                </a:solidFill>
              </a:rPr>
              <a:t>Plan the placement of rooms so light is received at desired times of the day.</a:t>
            </a:r>
            <a:r>
              <a:rPr lang="en-US" sz="3200" dirty="0" smtClean="0">
                <a:solidFill>
                  <a:srgbClr val="FFFF00"/>
                </a:solidFill>
              </a:rPr>
              <a:t/>
            </a:r>
            <a:br>
              <a:rPr lang="en-US" sz="3200" dirty="0" smtClean="0">
                <a:solidFill>
                  <a:srgbClr val="FFFF00"/>
                </a:solidFill>
              </a:rPr>
            </a:br>
            <a:endParaRPr lang="en-US" sz="3200" dirty="0" smtClean="0">
              <a:solidFill>
                <a:srgbClr val="FFFF00"/>
              </a:solidFill>
            </a:endParaRPr>
          </a:p>
        </p:txBody>
      </p:sp>
      <p:sp>
        <p:nvSpPr>
          <p:cNvPr id="22531" name="Text Box 4"/>
          <p:cNvSpPr txBox="1">
            <a:spLocks noChangeArrowheads="1"/>
          </p:cNvSpPr>
          <p:nvPr/>
        </p:nvSpPr>
        <p:spPr bwMode="auto">
          <a:xfrm>
            <a:off x="228600" y="1524000"/>
            <a:ext cx="2895600" cy="4524315"/>
          </a:xfrm>
          <a:prstGeom prst="rect">
            <a:avLst/>
          </a:prstGeom>
          <a:noFill/>
          <a:ln w="9525">
            <a:noFill/>
            <a:miter lim="800000"/>
            <a:headEnd/>
            <a:tailEnd/>
          </a:ln>
        </p:spPr>
        <p:txBody>
          <a:bodyPr>
            <a:spAutoFit/>
          </a:bodyPr>
          <a:lstStyle/>
          <a:p>
            <a:pPr>
              <a:spcBef>
                <a:spcPct val="50000"/>
              </a:spcBef>
            </a:pPr>
            <a:r>
              <a:rPr lang="en-US" sz="2400" dirty="0">
                <a:solidFill>
                  <a:srgbClr val="FFFF00"/>
                </a:solidFill>
              </a:rPr>
              <a:t>Capturing light all day with a southern exposure. </a:t>
            </a:r>
          </a:p>
          <a:p>
            <a:pPr>
              <a:spcBef>
                <a:spcPct val="50000"/>
              </a:spcBef>
            </a:pPr>
            <a:endParaRPr lang="en-US" sz="2400" dirty="0">
              <a:solidFill>
                <a:srgbClr val="FFFF00"/>
              </a:solidFill>
            </a:endParaRPr>
          </a:p>
          <a:p>
            <a:pPr>
              <a:spcBef>
                <a:spcPct val="50000"/>
              </a:spcBef>
            </a:pPr>
            <a:r>
              <a:rPr lang="en-US" sz="2400" dirty="0">
                <a:solidFill>
                  <a:srgbClr val="FFFF00"/>
                </a:solidFill>
              </a:rPr>
              <a:t>The color of the light will shift during the </a:t>
            </a:r>
            <a:r>
              <a:rPr lang="en-US" sz="2400" dirty="0" smtClean="0">
                <a:solidFill>
                  <a:srgbClr val="FFFF00"/>
                </a:solidFill>
              </a:rPr>
              <a:t>day as a natural result of the movement of the sun and changing light angles. </a:t>
            </a:r>
            <a:endParaRPr lang="en-US" sz="2400" dirty="0">
              <a:solidFill>
                <a:srgbClr val="FFFF00"/>
              </a:solidFill>
            </a:endParaRPr>
          </a:p>
        </p:txBody>
      </p:sp>
      <p:pic>
        <p:nvPicPr>
          <p:cNvPr id="22532" name="Picture 6" descr="Untitled-4"/>
          <p:cNvPicPr>
            <a:picLocks noGrp="1" noChangeAspect="1" noChangeArrowheads="1"/>
          </p:cNvPicPr>
          <p:nvPr>
            <p:ph idx="1"/>
          </p:nvPr>
        </p:nvPicPr>
        <p:blipFill>
          <a:blip r:embed="rId2" cstate="print"/>
          <a:srcRect/>
          <a:stretch>
            <a:fillRect/>
          </a:stretch>
        </p:blipFill>
        <p:spPr>
          <a:xfrm>
            <a:off x="3200400" y="1219200"/>
            <a:ext cx="5943600" cy="5580063"/>
          </a:xfr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990600"/>
          </a:xfrm>
        </p:spPr>
        <p:txBody>
          <a:bodyPr/>
          <a:lstStyle/>
          <a:p>
            <a:pPr algn="l" eaLnBrk="1" hangingPunct="1"/>
            <a:r>
              <a:rPr lang="en-US" sz="2800" dirty="0" smtClean="0">
                <a:solidFill>
                  <a:srgbClr val="FFFF00"/>
                </a:solidFill>
              </a:rPr>
              <a:t>Plan the placement of rooms so light is received at desired times of the day.</a:t>
            </a:r>
            <a:r>
              <a:rPr lang="en-US" sz="3200" dirty="0" smtClean="0">
                <a:solidFill>
                  <a:srgbClr val="FFFF00"/>
                </a:solidFill>
              </a:rPr>
              <a:t/>
            </a:r>
            <a:br>
              <a:rPr lang="en-US" sz="3200" dirty="0" smtClean="0">
                <a:solidFill>
                  <a:srgbClr val="FFFF00"/>
                </a:solidFill>
              </a:rPr>
            </a:br>
            <a:endParaRPr lang="en-US" sz="3200" dirty="0" smtClean="0">
              <a:solidFill>
                <a:srgbClr val="FFFF00"/>
              </a:solidFill>
            </a:endParaRPr>
          </a:p>
        </p:txBody>
      </p:sp>
      <p:sp>
        <p:nvSpPr>
          <p:cNvPr id="23555" name="Text Box 4"/>
          <p:cNvSpPr txBox="1">
            <a:spLocks noChangeArrowheads="1"/>
          </p:cNvSpPr>
          <p:nvPr/>
        </p:nvSpPr>
        <p:spPr bwMode="auto">
          <a:xfrm>
            <a:off x="152400" y="1752600"/>
            <a:ext cx="2667000" cy="3046988"/>
          </a:xfrm>
          <a:prstGeom prst="rect">
            <a:avLst/>
          </a:prstGeom>
          <a:noFill/>
          <a:ln w="9525">
            <a:noFill/>
            <a:miter lim="800000"/>
            <a:headEnd/>
            <a:tailEnd/>
          </a:ln>
        </p:spPr>
        <p:txBody>
          <a:bodyPr wrap="square">
            <a:spAutoFit/>
          </a:bodyPr>
          <a:lstStyle/>
          <a:p>
            <a:pPr>
              <a:spcBef>
                <a:spcPct val="50000"/>
              </a:spcBef>
            </a:pPr>
            <a:r>
              <a:rPr lang="en-US" sz="2400" dirty="0">
                <a:solidFill>
                  <a:srgbClr val="FFFF00"/>
                </a:solidFill>
              </a:rPr>
              <a:t>Capturing Evening Light</a:t>
            </a:r>
          </a:p>
          <a:p>
            <a:pPr>
              <a:spcBef>
                <a:spcPct val="50000"/>
              </a:spcBef>
            </a:pPr>
            <a:endParaRPr lang="en-US" sz="2400" dirty="0">
              <a:solidFill>
                <a:srgbClr val="FFFF00"/>
              </a:solidFill>
            </a:endParaRPr>
          </a:p>
          <a:p>
            <a:pPr>
              <a:spcBef>
                <a:spcPct val="50000"/>
              </a:spcBef>
            </a:pPr>
            <a:r>
              <a:rPr lang="en-US" sz="2400" dirty="0">
                <a:solidFill>
                  <a:srgbClr val="FFFF00"/>
                </a:solidFill>
              </a:rPr>
              <a:t>The light has a more orange/yellow hue later in the day. </a:t>
            </a:r>
          </a:p>
        </p:txBody>
      </p:sp>
      <p:pic>
        <p:nvPicPr>
          <p:cNvPr id="23556" name="Picture 6" descr="Untitled-7"/>
          <p:cNvPicPr>
            <a:picLocks noGrp="1" noChangeAspect="1" noChangeArrowheads="1"/>
          </p:cNvPicPr>
          <p:nvPr>
            <p:ph idx="1"/>
          </p:nvPr>
        </p:nvPicPr>
        <p:blipFill>
          <a:blip r:embed="rId2" cstate="print"/>
          <a:srcRect/>
          <a:stretch>
            <a:fillRect/>
          </a:stretch>
        </p:blipFill>
        <p:spPr>
          <a:xfrm>
            <a:off x="3192463" y="1752600"/>
            <a:ext cx="5951537" cy="4525963"/>
          </a:xfr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28600"/>
            <a:ext cx="9144000" cy="1143000"/>
          </a:xfrm>
        </p:spPr>
        <p:txBody>
          <a:bodyPr/>
          <a:lstStyle/>
          <a:p>
            <a:pPr algn="l" eaLnBrk="1" hangingPunct="1"/>
            <a:r>
              <a:rPr lang="en-US" sz="2800" dirty="0" smtClean="0">
                <a:solidFill>
                  <a:srgbClr val="FFFF00"/>
                </a:solidFill>
              </a:rPr>
              <a:t>Plan the placement of rooms so light is received at </a:t>
            </a:r>
            <a:r>
              <a:rPr lang="en-US" dirty="0" smtClean="0">
                <a:solidFill>
                  <a:srgbClr val="FFFF00"/>
                </a:solidFill>
              </a:rPr>
              <a:t>desired</a:t>
            </a:r>
            <a:r>
              <a:rPr lang="en-US" sz="2800" dirty="0" smtClean="0">
                <a:solidFill>
                  <a:srgbClr val="FFFF00"/>
                </a:solidFill>
              </a:rPr>
              <a:t> times of the day.</a:t>
            </a:r>
            <a:r>
              <a:rPr lang="en-US" sz="3200" dirty="0" smtClean="0">
                <a:solidFill>
                  <a:srgbClr val="FFFF00"/>
                </a:solidFill>
              </a:rPr>
              <a:t/>
            </a:r>
            <a:br>
              <a:rPr lang="en-US" sz="3200" dirty="0" smtClean="0">
                <a:solidFill>
                  <a:srgbClr val="FFFF00"/>
                </a:solidFill>
              </a:rPr>
            </a:br>
            <a:endParaRPr lang="en-US" sz="3200" dirty="0" smtClean="0">
              <a:solidFill>
                <a:srgbClr val="FFFF00"/>
              </a:solidFill>
            </a:endParaRPr>
          </a:p>
        </p:txBody>
      </p:sp>
      <p:sp>
        <p:nvSpPr>
          <p:cNvPr id="24579" name="Text Box 3"/>
          <p:cNvSpPr txBox="1">
            <a:spLocks noChangeArrowheads="1"/>
          </p:cNvSpPr>
          <p:nvPr/>
        </p:nvSpPr>
        <p:spPr bwMode="auto">
          <a:xfrm>
            <a:off x="0" y="2438400"/>
            <a:ext cx="2895600" cy="2492990"/>
          </a:xfrm>
          <a:prstGeom prst="rect">
            <a:avLst/>
          </a:prstGeom>
          <a:noFill/>
          <a:ln w="9525">
            <a:noFill/>
            <a:miter lim="800000"/>
            <a:headEnd/>
            <a:tailEnd/>
          </a:ln>
        </p:spPr>
        <p:txBody>
          <a:bodyPr wrap="square">
            <a:spAutoFit/>
          </a:bodyPr>
          <a:lstStyle/>
          <a:p>
            <a:pPr>
              <a:spcBef>
                <a:spcPct val="50000"/>
              </a:spcBef>
            </a:pPr>
            <a:r>
              <a:rPr lang="en-US" sz="2400" dirty="0">
                <a:solidFill>
                  <a:srgbClr val="FFFF00"/>
                </a:solidFill>
              </a:rPr>
              <a:t>Capturing Evening Light. </a:t>
            </a:r>
          </a:p>
          <a:p>
            <a:pPr>
              <a:spcBef>
                <a:spcPct val="50000"/>
              </a:spcBef>
            </a:pPr>
            <a:r>
              <a:rPr lang="en-US" sz="2400" dirty="0">
                <a:solidFill>
                  <a:srgbClr val="FFFF00"/>
                </a:solidFill>
              </a:rPr>
              <a:t>Accentuates the forms, provides color on white surfaces. </a:t>
            </a:r>
          </a:p>
        </p:txBody>
      </p:sp>
      <p:pic>
        <p:nvPicPr>
          <p:cNvPr id="24580" name="Picture 6" descr="Untitled-12"/>
          <p:cNvPicPr>
            <a:picLocks noGrp="1" noChangeAspect="1" noChangeArrowheads="1"/>
          </p:cNvPicPr>
          <p:nvPr>
            <p:ph idx="1"/>
          </p:nvPr>
        </p:nvPicPr>
        <p:blipFill>
          <a:blip r:embed="rId2" cstate="print"/>
          <a:srcRect/>
          <a:stretch>
            <a:fillRect/>
          </a:stretch>
        </p:blipFill>
        <p:spPr>
          <a:xfrm>
            <a:off x="2971800" y="1371600"/>
            <a:ext cx="6172200" cy="5729288"/>
          </a:xfr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228600"/>
            <a:ext cx="9144000" cy="990600"/>
          </a:xfrm>
        </p:spPr>
        <p:txBody>
          <a:bodyPr/>
          <a:lstStyle/>
          <a:p>
            <a:pPr algn="l" eaLnBrk="1" hangingPunct="1"/>
            <a:r>
              <a:rPr lang="en-US" sz="2800" dirty="0" smtClean="0">
                <a:solidFill>
                  <a:srgbClr val="FFFF00"/>
                </a:solidFill>
              </a:rPr>
              <a:t>Plan the placement of rooms so light is received at </a:t>
            </a:r>
            <a:r>
              <a:rPr lang="en-US" dirty="0" smtClean="0">
                <a:solidFill>
                  <a:srgbClr val="FFFF00"/>
                </a:solidFill>
              </a:rPr>
              <a:t>desired</a:t>
            </a:r>
            <a:r>
              <a:rPr lang="en-US" sz="2800" dirty="0" smtClean="0">
                <a:solidFill>
                  <a:srgbClr val="FFFF00"/>
                </a:solidFill>
              </a:rPr>
              <a:t> times of the day.</a:t>
            </a:r>
            <a:r>
              <a:rPr lang="en-US" sz="3200" dirty="0" smtClean="0">
                <a:solidFill>
                  <a:srgbClr val="FFFF00"/>
                </a:solidFill>
              </a:rPr>
              <a:t/>
            </a:r>
            <a:br>
              <a:rPr lang="en-US" sz="3200" dirty="0" smtClean="0">
                <a:solidFill>
                  <a:srgbClr val="FFFF00"/>
                </a:solidFill>
              </a:rPr>
            </a:br>
            <a:endParaRPr lang="en-US" sz="3200" dirty="0" smtClean="0">
              <a:solidFill>
                <a:srgbClr val="FFFF00"/>
              </a:solidFill>
            </a:endParaRPr>
          </a:p>
        </p:txBody>
      </p:sp>
      <p:sp>
        <p:nvSpPr>
          <p:cNvPr id="25603" name="Text Box 3"/>
          <p:cNvSpPr txBox="1">
            <a:spLocks noChangeArrowheads="1"/>
          </p:cNvSpPr>
          <p:nvPr/>
        </p:nvSpPr>
        <p:spPr bwMode="auto">
          <a:xfrm>
            <a:off x="0" y="5853113"/>
            <a:ext cx="8001000" cy="1015663"/>
          </a:xfrm>
          <a:prstGeom prst="rect">
            <a:avLst/>
          </a:prstGeom>
          <a:noFill/>
          <a:ln w="9525">
            <a:noFill/>
            <a:miter lim="800000"/>
            <a:headEnd/>
            <a:tailEnd/>
          </a:ln>
        </p:spPr>
        <p:txBody>
          <a:bodyPr>
            <a:spAutoFit/>
          </a:bodyPr>
          <a:lstStyle/>
          <a:p>
            <a:pPr>
              <a:spcBef>
                <a:spcPct val="50000"/>
              </a:spcBef>
            </a:pPr>
            <a:r>
              <a:rPr lang="en-US" sz="2400" dirty="0">
                <a:solidFill>
                  <a:srgbClr val="FFFF00"/>
                </a:solidFill>
              </a:rPr>
              <a:t>Capturing Evening Light</a:t>
            </a:r>
          </a:p>
          <a:p>
            <a:pPr>
              <a:spcBef>
                <a:spcPct val="50000"/>
              </a:spcBef>
            </a:pPr>
            <a:r>
              <a:rPr lang="en-US" sz="2400" dirty="0">
                <a:solidFill>
                  <a:srgbClr val="FFFF00"/>
                </a:solidFill>
              </a:rPr>
              <a:t>The light has a more orange/yellow hue later in the day. </a:t>
            </a:r>
          </a:p>
        </p:txBody>
      </p:sp>
      <p:pic>
        <p:nvPicPr>
          <p:cNvPr id="25604" name="Picture 6" descr="Untitled-8"/>
          <p:cNvPicPr>
            <a:picLocks noGrp="1" noChangeAspect="1" noChangeArrowheads="1"/>
          </p:cNvPicPr>
          <p:nvPr>
            <p:ph idx="1"/>
          </p:nvPr>
        </p:nvPicPr>
        <p:blipFill>
          <a:blip r:embed="rId2" cstate="print"/>
          <a:srcRect/>
          <a:stretch>
            <a:fillRect/>
          </a:stretch>
        </p:blipFill>
        <p:spPr>
          <a:xfrm>
            <a:off x="0" y="1219200"/>
            <a:ext cx="8229600" cy="4714875"/>
          </a:xfr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0"/>
            <a:ext cx="3886200" cy="2667000"/>
          </a:xfrm>
        </p:spPr>
        <p:txBody>
          <a:bodyPr/>
          <a:lstStyle/>
          <a:p>
            <a:pPr algn="l" eaLnBrk="1" hangingPunct="1"/>
            <a:r>
              <a:rPr lang="en-US" sz="2800" dirty="0" smtClean="0">
                <a:solidFill>
                  <a:srgbClr val="FFFF00"/>
                </a:solidFill>
              </a:rPr>
              <a:t>Create the size and shape of the opening (windows) to suite the activities and the climate.</a:t>
            </a:r>
          </a:p>
        </p:txBody>
      </p:sp>
      <p:pic>
        <p:nvPicPr>
          <p:cNvPr id="26627" name="Picture 4" descr="climate"/>
          <p:cNvPicPr>
            <a:picLocks noGrp="1" noChangeAspect="1" noChangeArrowheads="1"/>
          </p:cNvPicPr>
          <p:nvPr>
            <p:ph idx="1"/>
          </p:nvPr>
        </p:nvPicPr>
        <p:blipFill>
          <a:blip r:embed="rId2" cstate="print"/>
          <a:srcRect/>
          <a:stretch>
            <a:fillRect/>
          </a:stretch>
        </p:blipFill>
        <p:spPr>
          <a:xfrm>
            <a:off x="4686300" y="0"/>
            <a:ext cx="4457700" cy="6858000"/>
          </a:xfrm>
          <a:noFill/>
        </p:spPr>
      </p:pic>
      <p:sp>
        <p:nvSpPr>
          <p:cNvPr id="26628" name="Text Box 6"/>
          <p:cNvSpPr txBox="1">
            <a:spLocks noChangeArrowheads="1"/>
          </p:cNvSpPr>
          <p:nvPr/>
        </p:nvSpPr>
        <p:spPr bwMode="auto">
          <a:xfrm>
            <a:off x="457200" y="4191000"/>
            <a:ext cx="3581400" cy="1466850"/>
          </a:xfrm>
          <a:prstGeom prst="rect">
            <a:avLst/>
          </a:prstGeom>
          <a:noFill/>
          <a:ln w="9525">
            <a:noFill/>
            <a:miter lim="800000"/>
            <a:headEnd/>
            <a:tailEnd/>
          </a:ln>
        </p:spPr>
        <p:txBody>
          <a:bodyPr>
            <a:spAutoFit/>
          </a:bodyPr>
          <a:lstStyle/>
          <a:p>
            <a:pPr>
              <a:spcBef>
                <a:spcPct val="50000"/>
              </a:spcBef>
            </a:pPr>
            <a:r>
              <a:rPr lang="en-US">
                <a:solidFill>
                  <a:srgbClr val="FFFF00"/>
                </a:solidFill>
              </a:rPr>
              <a:t>North Facing Studio</a:t>
            </a:r>
          </a:p>
          <a:p>
            <a:pPr>
              <a:spcBef>
                <a:spcPct val="50000"/>
              </a:spcBef>
            </a:pPr>
            <a:r>
              <a:rPr lang="en-US">
                <a:solidFill>
                  <a:srgbClr val="FFFF00"/>
                </a:solidFill>
              </a:rPr>
              <a:t>Strong link with light and nature. </a:t>
            </a:r>
          </a:p>
          <a:p>
            <a:pPr>
              <a:spcBef>
                <a:spcPct val="50000"/>
              </a:spcBef>
            </a:pPr>
            <a:r>
              <a:rPr lang="en-US">
                <a:solidFill>
                  <a:srgbClr val="FFFF00"/>
                </a:solidFill>
              </a:rPr>
              <a:t>Light enters the room from two directions.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0"/>
            <a:ext cx="7543800" cy="1447800"/>
          </a:xfrm>
        </p:spPr>
        <p:txBody>
          <a:bodyPr/>
          <a:lstStyle/>
          <a:p>
            <a:pPr algn="l" eaLnBrk="1" hangingPunct="1"/>
            <a:r>
              <a:rPr lang="en-US" sz="2800" dirty="0" smtClean="0">
                <a:solidFill>
                  <a:srgbClr val="FFFF00"/>
                </a:solidFill>
              </a:rPr>
              <a:t>Create the size and shape of the opening (windows) to suite the activities and the climate.</a:t>
            </a:r>
          </a:p>
        </p:txBody>
      </p:sp>
      <p:sp>
        <p:nvSpPr>
          <p:cNvPr id="27651" name="Text Box 4"/>
          <p:cNvSpPr txBox="1">
            <a:spLocks noChangeArrowheads="1"/>
          </p:cNvSpPr>
          <p:nvPr/>
        </p:nvSpPr>
        <p:spPr bwMode="auto">
          <a:xfrm>
            <a:off x="3429000" y="1066800"/>
            <a:ext cx="3581400" cy="366713"/>
          </a:xfrm>
          <a:prstGeom prst="rect">
            <a:avLst/>
          </a:prstGeom>
          <a:noFill/>
          <a:ln w="9525">
            <a:noFill/>
            <a:miter lim="800000"/>
            <a:headEnd/>
            <a:tailEnd/>
          </a:ln>
        </p:spPr>
        <p:txBody>
          <a:bodyPr>
            <a:spAutoFit/>
          </a:bodyPr>
          <a:lstStyle/>
          <a:p>
            <a:pPr>
              <a:spcBef>
                <a:spcPct val="50000"/>
              </a:spcBef>
            </a:pPr>
            <a:r>
              <a:rPr lang="en-US" dirty="0">
                <a:solidFill>
                  <a:srgbClr val="FFFF00"/>
                </a:solidFill>
              </a:rPr>
              <a:t>Laguna Beach, CA </a:t>
            </a:r>
          </a:p>
        </p:txBody>
      </p:sp>
      <p:pic>
        <p:nvPicPr>
          <p:cNvPr id="27652" name="Picture 6" descr="climate"/>
          <p:cNvPicPr>
            <a:picLocks noGrp="1" noChangeAspect="1" noChangeArrowheads="1"/>
          </p:cNvPicPr>
          <p:nvPr>
            <p:ph idx="1"/>
          </p:nvPr>
        </p:nvPicPr>
        <p:blipFill>
          <a:blip r:embed="rId2" cstate="print"/>
          <a:srcRect/>
          <a:stretch>
            <a:fillRect/>
          </a:stretch>
        </p:blipFill>
        <p:spPr>
          <a:xfrm>
            <a:off x="2362200" y="1468438"/>
            <a:ext cx="6781800" cy="5389562"/>
          </a:xfrm>
          <a:noFill/>
        </p:spPr>
      </p:pic>
      <p:sp>
        <p:nvSpPr>
          <p:cNvPr id="27653" name="Text Box 7"/>
          <p:cNvSpPr txBox="1">
            <a:spLocks noChangeArrowheads="1"/>
          </p:cNvSpPr>
          <p:nvPr/>
        </p:nvSpPr>
        <p:spPr bwMode="auto">
          <a:xfrm>
            <a:off x="152400" y="1981200"/>
            <a:ext cx="1752600" cy="1603375"/>
          </a:xfrm>
          <a:prstGeom prst="rect">
            <a:avLst/>
          </a:prstGeom>
          <a:noFill/>
          <a:ln w="9525">
            <a:noFill/>
            <a:miter lim="800000"/>
            <a:headEnd/>
            <a:tailEnd/>
          </a:ln>
        </p:spPr>
        <p:txBody>
          <a:bodyPr>
            <a:spAutoFit/>
          </a:bodyPr>
          <a:lstStyle/>
          <a:p>
            <a:pPr>
              <a:spcBef>
                <a:spcPct val="50000"/>
              </a:spcBef>
            </a:pPr>
            <a:r>
              <a:rPr lang="en-US" dirty="0">
                <a:solidFill>
                  <a:srgbClr val="FFFF00"/>
                </a:solidFill>
              </a:rPr>
              <a:t>Notice that the light can enter the room from two directions.</a:t>
            </a:r>
          </a:p>
          <a:p>
            <a:pPr>
              <a:spcBef>
                <a:spcPct val="50000"/>
              </a:spcBef>
            </a:pPr>
            <a:endParaRPr lang="en-US" dirty="0">
              <a:solidFill>
                <a:srgbClr val="FFFF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 y="0"/>
            <a:ext cx="7543800" cy="1447800"/>
          </a:xfrm>
        </p:spPr>
        <p:txBody>
          <a:bodyPr/>
          <a:lstStyle/>
          <a:p>
            <a:pPr algn="l" eaLnBrk="1" hangingPunct="1"/>
            <a:r>
              <a:rPr lang="en-US" sz="2800" dirty="0" smtClean="0">
                <a:solidFill>
                  <a:srgbClr val="FFFF00"/>
                </a:solidFill>
              </a:rPr>
              <a:t>Create the size and shape of the opening (windows) to suite the activities and the climate.</a:t>
            </a:r>
          </a:p>
        </p:txBody>
      </p:sp>
      <p:sp>
        <p:nvSpPr>
          <p:cNvPr id="28675" name="Text Box 3"/>
          <p:cNvSpPr txBox="1">
            <a:spLocks noChangeArrowheads="1"/>
          </p:cNvSpPr>
          <p:nvPr/>
        </p:nvSpPr>
        <p:spPr bwMode="auto">
          <a:xfrm>
            <a:off x="3429000" y="1066800"/>
            <a:ext cx="3581400" cy="366713"/>
          </a:xfrm>
          <a:prstGeom prst="rect">
            <a:avLst/>
          </a:prstGeom>
          <a:noFill/>
          <a:ln w="9525">
            <a:noFill/>
            <a:miter lim="800000"/>
            <a:headEnd/>
            <a:tailEnd/>
          </a:ln>
        </p:spPr>
        <p:txBody>
          <a:bodyPr>
            <a:spAutoFit/>
          </a:bodyPr>
          <a:lstStyle/>
          <a:p>
            <a:pPr>
              <a:spcBef>
                <a:spcPct val="50000"/>
              </a:spcBef>
            </a:pPr>
            <a:r>
              <a:rPr lang="en-US" dirty="0">
                <a:solidFill>
                  <a:srgbClr val="FFFF00"/>
                </a:solidFill>
              </a:rPr>
              <a:t>Marin County, CA </a:t>
            </a:r>
          </a:p>
        </p:txBody>
      </p:sp>
      <p:sp>
        <p:nvSpPr>
          <p:cNvPr id="28676" name="Text Box 5"/>
          <p:cNvSpPr txBox="1">
            <a:spLocks noChangeArrowheads="1"/>
          </p:cNvSpPr>
          <p:nvPr/>
        </p:nvSpPr>
        <p:spPr bwMode="auto">
          <a:xfrm>
            <a:off x="152400" y="1981200"/>
            <a:ext cx="1752600" cy="1603375"/>
          </a:xfrm>
          <a:prstGeom prst="rect">
            <a:avLst/>
          </a:prstGeom>
          <a:noFill/>
          <a:ln w="9525">
            <a:noFill/>
            <a:miter lim="800000"/>
            <a:headEnd/>
            <a:tailEnd/>
          </a:ln>
        </p:spPr>
        <p:txBody>
          <a:bodyPr>
            <a:spAutoFit/>
          </a:bodyPr>
          <a:lstStyle/>
          <a:p>
            <a:pPr>
              <a:spcBef>
                <a:spcPct val="50000"/>
              </a:spcBef>
            </a:pPr>
            <a:r>
              <a:rPr lang="en-US" dirty="0">
                <a:solidFill>
                  <a:srgbClr val="FFFF00"/>
                </a:solidFill>
              </a:rPr>
              <a:t>Notice that the light can enter the room from two directions.</a:t>
            </a:r>
          </a:p>
          <a:p>
            <a:pPr>
              <a:spcBef>
                <a:spcPct val="50000"/>
              </a:spcBef>
            </a:pPr>
            <a:endParaRPr lang="en-US" dirty="0">
              <a:solidFill>
                <a:srgbClr val="FFFF00"/>
              </a:solidFill>
            </a:endParaRPr>
          </a:p>
        </p:txBody>
      </p:sp>
      <p:pic>
        <p:nvPicPr>
          <p:cNvPr id="28677" name="Picture 7" descr="037"/>
          <p:cNvPicPr>
            <a:picLocks noGrp="1" noChangeAspect="1" noChangeArrowheads="1"/>
          </p:cNvPicPr>
          <p:nvPr>
            <p:ph idx="1"/>
          </p:nvPr>
        </p:nvPicPr>
        <p:blipFill>
          <a:blip r:embed="rId2" cstate="print"/>
          <a:srcRect/>
          <a:stretch>
            <a:fillRect/>
          </a:stretch>
        </p:blipFill>
        <p:spPr>
          <a:xfrm>
            <a:off x="4070350" y="1600200"/>
            <a:ext cx="5073650" cy="5257800"/>
          </a:xfr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 y="0"/>
            <a:ext cx="7543800" cy="1447800"/>
          </a:xfrm>
        </p:spPr>
        <p:txBody>
          <a:bodyPr/>
          <a:lstStyle/>
          <a:p>
            <a:pPr algn="l" eaLnBrk="1" hangingPunct="1"/>
            <a:r>
              <a:rPr lang="en-US" sz="2800" dirty="0" smtClean="0">
                <a:solidFill>
                  <a:srgbClr val="FFFF00"/>
                </a:solidFill>
              </a:rPr>
              <a:t>Create the size and shape of the opening (windows) to suite the activities and the climate.</a:t>
            </a:r>
          </a:p>
        </p:txBody>
      </p:sp>
      <p:sp>
        <p:nvSpPr>
          <p:cNvPr id="29699" name="Text Box 3"/>
          <p:cNvSpPr txBox="1">
            <a:spLocks noChangeArrowheads="1"/>
          </p:cNvSpPr>
          <p:nvPr/>
        </p:nvSpPr>
        <p:spPr bwMode="auto">
          <a:xfrm>
            <a:off x="3429000" y="1066800"/>
            <a:ext cx="3581400" cy="366713"/>
          </a:xfrm>
          <a:prstGeom prst="rect">
            <a:avLst/>
          </a:prstGeom>
          <a:noFill/>
          <a:ln w="9525">
            <a:noFill/>
            <a:miter lim="800000"/>
            <a:headEnd/>
            <a:tailEnd/>
          </a:ln>
        </p:spPr>
        <p:txBody>
          <a:bodyPr>
            <a:spAutoFit/>
          </a:bodyPr>
          <a:lstStyle/>
          <a:p>
            <a:pPr>
              <a:spcBef>
                <a:spcPct val="50000"/>
              </a:spcBef>
            </a:pPr>
            <a:endParaRPr lang="en-US"/>
          </a:p>
        </p:txBody>
      </p:sp>
      <p:sp>
        <p:nvSpPr>
          <p:cNvPr id="29700" name="Text Box 4"/>
          <p:cNvSpPr txBox="1">
            <a:spLocks noChangeArrowheads="1"/>
          </p:cNvSpPr>
          <p:nvPr/>
        </p:nvSpPr>
        <p:spPr bwMode="auto">
          <a:xfrm>
            <a:off x="152400" y="1981200"/>
            <a:ext cx="1752600" cy="1465263"/>
          </a:xfrm>
          <a:prstGeom prst="rect">
            <a:avLst/>
          </a:prstGeom>
          <a:noFill/>
          <a:ln w="9525">
            <a:noFill/>
            <a:miter lim="800000"/>
            <a:headEnd/>
            <a:tailEnd/>
          </a:ln>
        </p:spPr>
        <p:txBody>
          <a:bodyPr>
            <a:spAutoFit/>
          </a:bodyPr>
          <a:lstStyle/>
          <a:p>
            <a:pPr>
              <a:spcBef>
                <a:spcPct val="50000"/>
              </a:spcBef>
            </a:pPr>
            <a:r>
              <a:rPr lang="en-US" dirty="0">
                <a:solidFill>
                  <a:srgbClr val="FFFF00"/>
                </a:solidFill>
              </a:rPr>
              <a:t>The building takes advantage of the foliage of the trees. </a:t>
            </a:r>
          </a:p>
        </p:txBody>
      </p:sp>
      <p:pic>
        <p:nvPicPr>
          <p:cNvPr id="29701" name="Picture 7" descr="style"/>
          <p:cNvPicPr>
            <a:picLocks noGrp="1" noChangeAspect="1" noChangeArrowheads="1"/>
          </p:cNvPicPr>
          <p:nvPr>
            <p:ph idx="1"/>
          </p:nvPr>
        </p:nvPicPr>
        <p:blipFill>
          <a:blip r:embed="rId2" cstate="print"/>
          <a:srcRect/>
          <a:stretch>
            <a:fillRect/>
          </a:stretch>
        </p:blipFill>
        <p:spPr>
          <a:xfrm>
            <a:off x="2667000" y="1600200"/>
            <a:ext cx="6477000" cy="5226050"/>
          </a:xfr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3657600" y="0"/>
            <a:ext cx="5486400" cy="6858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3" name="Rectangle 2"/>
          <p:cNvSpPr>
            <a:spLocks noGrp="1" noChangeArrowheads="1"/>
          </p:cNvSpPr>
          <p:nvPr>
            <p:ph type="title"/>
          </p:nvPr>
        </p:nvSpPr>
        <p:spPr>
          <a:xfrm>
            <a:off x="0" y="990600"/>
            <a:ext cx="3657600" cy="3429000"/>
          </a:xfrm>
        </p:spPr>
        <p:txBody>
          <a:bodyPr/>
          <a:lstStyle/>
          <a:p>
            <a:pPr algn="l" eaLnBrk="1" hangingPunct="1"/>
            <a:r>
              <a:rPr lang="en-US" sz="3200" dirty="0" smtClean="0">
                <a:solidFill>
                  <a:srgbClr val="FFFF00"/>
                </a:solidFill>
              </a:rPr>
              <a:t/>
            </a:r>
            <a:br>
              <a:rPr lang="en-US" sz="3200" dirty="0" smtClean="0">
                <a:solidFill>
                  <a:srgbClr val="FFFF00"/>
                </a:solidFill>
              </a:rPr>
            </a:br>
            <a:r>
              <a:rPr lang="en-US" sz="2800" dirty="0" smtClean="0">
                <a:solidFill>
                  <a:srgbClr val="FFFF00"/>
                </a:solidFill>
              </a:rPr>
              <a:t>Windows greatly influence the overall character of a space.</a:t>
            </a:r>
            <a:br>
              <a:rPr lang="en-US" sz="2800" dirty="0" smtClean="0">
                <a:solidFill>
                  <a:srgbClr val="FFFF00"/>
                </a:solidFill>
              </a:rPr>
            </a:br>
            <a:r>
              <a:rPr lang="en-US" sz="2800" dirty="0" smtClean="0">
                <a:solidFill>
                  <a:srgbClr val="FFFF00"/>
                </a:solidFill>
              </a:rPr>
              <a:t>Select window sizes, and types, to work with and create the kind of environment desired. </a:t>
            </a:r>
          </a:p>
        </p:txBody>
      </p:sp>
      <p:pic>
        <p:nvPicPr>
          <p:cNvPr id="30724" name="Picture 6" descr="types.gif - 31.09 K"/>
          <p:cNvPicPr>
            <a:picLocks noChangeAspect="1" noChangeArrowheads="1"/>
          </p:cNvPicPr>
          <p:nvPr/>
        </p:nvPicPr>
        <p:blipFill>
          <a:blip r:embed="rId2" cstate="print"/>
          <a:srcRect/>
          <a:stretch>
            <a:fillRect/>
          </a:stretch>
        </p:blipFill>
        <p:spPr bwMode="auto">
          <a:xfrm>
            <a:off x="3889375" y="0"/>
            <a:ext cx="5254625" cy="68580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609600"/>
            <a:ext cx="5029200" cy="1325563"/>
          </a:xfrm>
        </p:spPr>
        <p:txBody>
          <a:bodyPr/>
          <a:lstStyle/>
          <a:p>
            <a:pPr algn="l" eaLnBrk="1" hangingPunct="1"/>
            <a:r>
              <a:rPr lang="en-US" sz="2400" dirty="0" smtClean="0">
                <a:solidFill>
                  <a:srgbClr val="FFFF00"/>
                </a:solidFill>
              </a:rPr>
              <a:t>Select window sizes, and types, to work with and create the kind of environment desired.</a:t>
            </a:r>
          </a:p>
        </p:txBody>
      </p:sp>
      <p:pic>
        <p:nvPicPr>
          <p:cNvPr id="31747" name="Picture 7" descr="types"/>
          <p:cNvPicPr>
            <a:picLocks noGrp="1" noChangeAspect="1" noChangeArrowheads="1"/>
          </p:cNvPicPr>
          <p:nvPr>
            <p:ph sz="half" idx="1"/>
          </p:nvPr>
        </p:nvPicPr>
        <p:blipFill>
          <a:blip r:embed="rId2" cstate="print"/>
          <a:srcRect/>
          <a:stretch>
            <a:fillRect/>
          </a:stretch>
        </p:blipFill>
        <p:spPr>
          <a:xfrm>
            <a:off x="4876800" y="0"/>
            <a:ext cx="4267200" cy="6858000"/>
          </a:xfrm>
          <a:noFill/>
        </p:spPr>
      </p:pic>
      <p:pic>
        <p:nvPicPr>
          <p:cNvPr id="31748" name="Picture 8" descr="doublehung"/>
          <p:cNvPicPr>
            <a:picLocks noGrp="1" noChangeAspect="1" noChangeArrowheads="1"/>
          </p:cNvPicPr>
          <p:nvPr>
            <p:ph idx="1"/>
          </p:nvPr>
        </p:nvPicPr>
        <p:blipFill>
          <a:blip r:embed="rId3" cstate="print"/>
          <a:srcRect/>
          <a:stretch>
            <a:fillRect/>
          </a:stretch>
        </p:blipFill>
        <p:spPr>
          <a:xfrm>
            <a:off x="2097088" y="2743200"/>
            <a:ext cx="2170112" cy="3852863"/>
          </a:xfr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Bioluminescent Organisms</a:t>
            </a:r>
          </a:p>
        </p:txBody>
      </p:sp>
      <p:pic>
        <p:nvPicPr>
          <p:cNvPr id="4" name="Content Placeholder 3"/>
          <p:cNvPicPr>
            <a:picLocks noGrp="1" noChangeAspect="1"/>
          </p:cNvPicPr>
          <p:nvPr>
            <p:ph idx="1"/>
          </p:nvPr>
        </p:nvPicPr>
        <p:blipFill>
          <a:blip r:embed="rId2"/>
          <a:srcRect t="8712" b="8712"/>
          <a:stretch>
            <a:fillRect/>
          </a:stretch>
        </p:blipFill>
        <p:spPr/>
      </p:pic>
    </p:spTree>
    <p:extLst>
      <p:ext uri="{BB962C8B-B14F-4D97-AF65-F5344CB8AC3E}">
        <p14:creationId xmlns:p14="http://schemas.microsoft.com/office/powerpoint/2010/main" val="2138093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229600" cy="1143000"/>
          </a:xfrm>
        </p:spPr>
        <p:txBody>
          <a:bodyPr/>
          <a:lstStyle/>
          <a:p>
            <a:pPr algn="l" eaLnBrk="1" hangingPunct="1"/>
            <a:r>
              <a:rPr lang="en-US" sz="2400" dirty="0" smtClean="0">
                <a:solidFill>
                  <a:srgbClr val="FFFF00"/>
                </a:solidFill>
              </a:rPr>
              <a:t>Select window sizes, and types, to work with and create the kind of environment desired.</a:t>
            </a:r>
          </a:p>
        </p:txBody>
      </p:sp>
      <p:pic>
        <p:nvPicPr>
          <p:cNvPr id="32771" name="Picture 5" descr="fit2"/>
          <p:cNvPicPr>
            <a:picLocks noGrp="1" noChangeAspect="1" noChangeArrowheads="1"/>
          </p:cNvPicPr>
          <p:nvPr>
            <p:ph idx="1"/>
          </p:nvPr>
        </p:nvPicPr>
        <p:blipFill>
          <a:blip r:embed="rId2" cstate="print"/>
          <a:srcRect/>
          <a:stretch>
            <a:fillRect/>
          </a:stretch>
        </p:blipFill>
        <p:spPr>
          <a:xfrm>
            <a:off x="914400" y="1371600"/>
            <a:ext cx="8229600" cy="5461000"/>
          </a:xfr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3581400" cy="4724400"/>
          </a:xfrm>
        </p:spPr>
        <p:txBody>
          <a:bodyPr/>
          <a:lstStyle/>
          <a:p>
            <a:pPr algn="l" eaLnBrk="1" hangingPunct="1"/>
            <a:r>
              <a:rPr lang="en-US" sz="3600" dirty="0" smtClean="0">
                <a:solidFill>
                  <a:srgbClr val="FFFF00"/>
                </a:solidFill>
              </a:rPr>
              <a:t>Select window sizes, and types, to work with and create the kind of environment desired.</a:t>
            </a:r>
          </a:p>
        </p:txBody>
      </p:sp>
      <p:pic>
        <p:nvPicPr>
          <p:cNvPr id="33795" name="Picture 5" descr="fit"/>
          <p:cNvPicPr>
            <a:picLocks noGrp="1" noChangeAspect="1" noChangeArrowheads="1"/>
          </p:cNvPicPr>
          <p:nvPr>
            <p:ph idx="1"/>
          </p:nvPr>
        </p:nvPicPr>
        <p:blipFill>
          <a:blip r:embed="rId2" cstate="print"/>
          <a:srcRect/>
          <a:stretch>
            <a:fillRect/>
          </a:stretch>
        </p:blipFill>
        <p:spPr>
          <a:xfrm>
            <a:off x="3714750" y="0"/>
            <a:ext cx="5429250" cy="6858000"/>
          </a:xfr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1295400"/>
          </a:xfrm>
        </p:spPr>
        <p:txBody>
          <a:bodyPr/>
          <a:lstStyle/>
          <a:p>
            <a:pPr algn="l" eaLnBrk="1" hangingPunct="1"/>
            <a:r>
              <a:rPr lang="en-US" sz="2800" dirty="0" smtClean="0">
                <a:solidFill>
                  <a:srgbClr val="FFFF00"/>
                </a:solidFill>
              </a:rPr>
              <a:t>Select window sizes, and types, to work with and create the kind of environment desired.</a:t>
            </a:r>
          </a:p>
        </p:txBody>
      </p:sp>
      <p:pic>
        <p:nvPicPr>
          <p:cNvPr id="34819" name="Picture 5" descr="privacy"/>
          <p:cNvPicPr>
            <a:picLocks noGrp="1" noChangeAspect="1" noChangeArrowheads="1"/>
          </p:cNvPicPr>
          <p:nvPr>
            <p:ph idx="1"/>
          </p:nvPr>
        </p:nvPicPr>
        <p:blipFill>
          <a:blip r:embed="rId2" cstate="print"/>
          <a:srcRect/>
          <a:stretch>
            <a:fillRect/>
          </a:stretch>
        </p:blipFill>
        <p:spPr>
          <a:xfrm>
            <a:off x="1981200" y="1185863"/>
            <a:ext cx="7162800" cy="5672137"/>
          </a:xfrm>
          <a:noFill/>
        </p:spPr>
      </p:pic>
      <p:sp>
        <p:nvSpPr>
          <p:cNvPr id="34820" name="Text Box 6"/>
          <p:cNvSpPr txBox="1">
            <a:spLocks noChangeArrowheads="1"/>
          </p:cNvSpPr>
          <p:nvPr/>
        </p:nvSpPr>
        <p:spPr bwMode="auto">
          <a:xfrm>
            <a:off x="0" y="2209800"/>
            <a:ext cx="1828800" cy="1739900"/>
          </a:xfrm>
          <a:prstGeom prst="rect">
            <a:avLst/>
          </a:prstGeom>
          <a:noFill/>
          <a:ln w="9525">
            <a:noFill/>
            <a:miter lim="800000"/>
            <a:headEnd/>
            <a:tailEnd/>
          </a:ln>
        </p:spPr>
        <p:txBody>
          <a:bodyPr>
            <a:spAutoFit/>
          </a:bodyPr>
          <a:lstStyle/>
          <a:p>
            <a:pPr>
              <a:spcBef>
                <a:spcPct val="50000"/>
              </a:spcBef>
            </a:pPr>
            <a:r>
              <a:rPr lang="en-US" dirty="0">
                <a:solidFill>
                  <a:srgbClr val="FFFF00"/>
                </a:solidFill>
              </a:rPr>
              <a:t>Planning of the windows provides privacy on the front of the home.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8229600" cy="1143000"/>
          </a:xfrm>
        </p:spPr>
        <p:txBody>
          <a:bodyPr/>
          <a:lstStyle/>
          <a:p>
            <a:pPr algn="l" eaLnBrk="1" hangingPunct="1"/>
            <a:r>
              <a:rPr lang="en-US" sz="2800" dirty="0" smtClean="0">
                <a:solidFill>
                  <a:srgbClr val="FFFF00"/>
                </a:solidFill>
              </a:rPr>
              <a:t>Select window sizes, and types, to work with and create the kind of environment desired.</a:t>
            </a:r>
          </a:p>
        </p:txBody>
      </p:sp>
      <p:pic>
        <p:nvPicPr>
          <p:cNvPr id="35843" name="Picture 3" descr="alcove1"/>
          <p:cNvPicPr>
            <a:picLocks noGrp="1" noChangeAspect="1" noChangeArrowheads="1"/>
          </p:cNvPicPr>
          <p:nvPr>
            <p:ph idx="1"/>
          </p:nvPr>
        </p:nvPicPr>
        <p:blipFill>
          <a:blip r:embed="rId2" cstate="print"/>
          <a:srcRect/>
          <a:stretch>
            <a:fillRect/>
          </a:stretch>
        </p:blipFill>
        <p:spPr>
          <a:xfrm>
            <a:off x="0" y="1219200"/>
            <a:ext cx="8534400" cy="5613400"/>
          </a:xfr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8229600" cy="1143000"/>
          </a:xfrm>
        </p:spPr>
        <p:txBody>
          <a:bodyPr/>
          <a:lstStyle/>
          <a:p>
            <a:pPr algn="l" eaLnBrk="1" hangingPunct="1"/>
            <a:r>
              <a:rPr lang="en-US" sz="2800" dirty="0" smtClean="0">
                <a:solidFill>
                  <a:srgbClr val="FFFF00"/>
                </a:solidFill>
              </a:rPr>
              <a:t>Select window sizes, and types, to work with and create the kind of environment desired.</a:t>
            </a:r>
          </a:p>
        </p:txBody>
      </p:sp>
      <p:pic>
        <p:nvPicPr>
          <p:cNvPr id="36867" name="Picture 5" descr="alcove2"/>
          <p:cNvPicPr>
            <a:picLocks noGrp="1" noChangeAspect="1" noChangeArrowheads="1"/>
          </p:cNvPicPr>
          <p:nvPr>
            <p:ph idx="1"/>
          </p:nvPr>
        </p:nvPicPr>
        <p:blipFill>
          <a:blip r:embed="rId2" cstate="print"/>
          <a:srcRect/>
          <a:stretch>
            <a:fillRect/>
          </a:stretch>
        </p:blipFill>
        <p:spPr>
          <a:xfrm>
            <a:off x="304800" y="1176338"/>
            <a:ext cx="8382000" cy="5529262"/>
          </a:xfr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228600"/>
            <a:ext cx="4724400" cy="4191000"/>
          </a:xfrm>
        </p:spPr>
        <p:txBody>
          <a:bodyPr/>
          <a:lstStyle/>
          <a:p>
            <a:pPr algn="l" eaLnBrk="1" hangingPunct="1"/>
            <a:r>
              <a:rPr lang="en-US" sz="2800" dirty="0" smtClean="0">
                <a:solidFill>
                  <a:srgbClr val="FFFF00"/>
                </a:solidFill>
              </a:rPr>
              <a:t>Select window sizes, and types, to work with and create the kind of environment desired.</a:t>
            </a:r>
          </a:p>
        </p:txBody>
      </p:sp>
      <p:pic>
        <p:nvPicPr>
          <p:cNvPr id="37891" name="Picture 5" descr="climate1"/>
          <p:cNvPicPr>
            <a:picLocks noGrp="1" noChangeAspect="1" noChangeArrowheads="1"/>
          </p:cNvPicPr>
          <p:nvPr>
            <p:ph idx="1"/>
          </p:nvPr>
        </p:nvPicPr>
        <p:blipFill>
          <a:blip r:embed="rId2" cstate="print"/>
          <a:srcRect/>
          <a:stretch>
            <a:fillRect/>
          </a:stretch>
        </p:blipFill>
        <p:spPr>
          <a:xfrm>
            <a:off x="4953000" y="76200"/>
            <a:ext cx="4068763" cy="6248400"/>
          </a:xfr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Untitled-11"/>
          <p:cNvPicPr>
            <a:picLocks noChangeAspect="1" noChangeArrowheads="1"/>
          </p:cNvPicPr>
          <p:nvPr/>
        </p:nvPicPr>
        <p:blipFill>
          <a:blip r:embed="rId2" cstate="print"/>
          <a:srcRect/>
          <a:stretch>
            <a:fillRect/>
          </a:stretch>
        </p:blipFill>
        <p:spPr bwMode="auto">
          <a:xfrm>
            <a:off x="3810000" y="2514600"/>
            <a:ext cx="5091113" cy="3657600"/>
          </a:xfrm>
          <a:prstGeom prst="rect">
            <a:avLst/>
          </a:prstGeom>
          <a:noFill/>
          <a:ln w="9525">
            <a:noFill/>
            <a:miter lim="800000"/>
            <a:headEnd/>
            <a:tailEnd/>
          </a:ln>
        </p:spPr>
      </p:pic>
      <p:sp>
        <p:nvSpPr>
          <p:cNvPr id="38915" name="Rectangle 2"/>
          <p:cNvSpPr>
            <a:spLocks noGrp="1" noChangeArrowheads="1"/>
          </p:cNvSpPr>
          <p:nvPr>
            <p:ph type="title"/>
          </p:nvPr>
        </p:nvSpPr>
        <p:spPr>
          <a:xfrm>
            <a:off x="0" y="0"/>
            <a:ext cx="8229600" cy="1143000"/>
          </a:xfrm>
        </p:spPr>
        <p:txBody>
          <a:bodyPr/>
          <a:lstStyle/>
          <a:p>
            <a:pPr algn="l" eaLnBrk="1" hangingPunct="1"/>
            <a:r>
              <a:rPr lang="en-US" sz="3200" dirty="0" smtClean="0">
                <a:solidFill>
                  <a:srgbClr val="FFFF00"/>
                </a:solidFill>
              </a:rPr>
              <a:t>Use shading devises to control the amount of light and heat that enters the space.</a:t>
            </a:r>
          </a:p>
        </p:txBody>
      </p:sp>
      <p:pic>
        <p:nvPicPr>
          <p:cNvPr id="38916" name="Picture 4" descr="Untitled-13"/>
          <p:cNvPicPr>
            <a:picLocks noGrp="1" noChangeAspect="1" noChangeArrowheads="1"/>
          </p:cNvPicPr>
          <p:nvPr>
            <p:ph idx="1"/>
          </p:nvPr>
        </p:nvPicPr>
        <p:blipFill>
          <a:blip r:embed="rId3" cstate="print"/>
          <a:srcRect/>
          <a:stretch>
            <a:fillRect/>
          </a:stretch>
        </p:blipFill>
        <p:spPr>
          <a:xfrm>
            <a:off x="152400" y="1371600"/>
            <a:ext cx="4398963" cy="4800600"/>
          </a:xfr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8229600" cy="1143000"/>
          </a:xfrm>
        </p:spPr>
        <p:txBody>
          <a:bodyPr/>
          <a:lstStyle/>
          <a:p>
            <a:pPr algn="l" eaLnBrk="1" hangingPunct="1"/>
            <a:r>
              <a:rPr lang="en-US" sz="3200" dirty="0" smtClean="0">
                <a:solidFill>
                  <a:srgbClr val="FFFF00"/>
                </a:solidFill>
              </a:rPr>
              <a:t>Use shading devises to control the amount of light and heat that enters the space.</a:t>
            </a:r>
          </a:p>
        </p:txBody>
      </p:sp>
      <p:pic>
        <p:nvPicPr>
          <p:cNvPr id="39939" name="Picture 5" descr="shading1"/>
          <p:cNvPicPr>
            <a:picLocks noGrp="1" noChangeAspect="1" noChangeArrowheads="1"/>
          </p:cNvPicPr>
          <p:nvPr>
            <p:ph sz="half" idx="1"/>
          </p:nvPr>
        </p:nvPicPr>
        <p:blipFill>
          <a:blip r:embed="rId2" cstate="print"/>
          <a:srcRect/>
          <a:stretch>
            <a:fillRect/>
          </a:stretch>
        </p:blipFill>
        <p:spPr>
          <a:xfrm>
            <a:off x="457200" y="1219200"/>
            <a:ext cx="4129088" cy="5638800"/>
          </a:xfrm>
          <a:noFill/>
        </p:spPr>
      </p:pic>
      <p:pic>
        <p:nvPicPr>
          <p:cNvPr id="39940" name="Picture 6" descr="shading"/>
          <p:cNvPicPr>
            <a:picLocks noGrp="1" noChangeAspect="1" noChangeArrowheads="1"/>
          </p:cNvPicPr>
          <p:nvPr>
            <p:ph sz="half" idx="2"/>
          </p:nvPr>
        </p:nvPicPr>
        <p:blipFill>
          <a:blip r:embed="rId3" cstate="print"/>
          <a:srcRect/>
          <a:stretch>
            <a:fillRect/>
          </a:stretch>
        </p:blipFill>
        <p:spPr>
          <a:xfrm>
            <a:off x="4876800" y="1219200"/>
            <a:ext cx="4081463" cy="5638800"/>
          </a:xfr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8229600" cy="1143000"/>
          </a:xfrm>
        </p:spPr>
        <p:txBody>
          <a:bodyPr/>
          <a:lstStyle/>
          <a:p>
            <a:pPr algn="l" eaLnBrk="1" hangingPunct="1"/>
            <a:r>
              <a:rPr lang="en-US" sz="3200" dirty="0" smtClean="0">
                <a:solidFill>
                  <a:srgbClr val="FFFF00"/>
                </a:solidFill>
              </a:rPr>
              <a:t>Use shading devises to control the amount of light and heat that enters the space.</a:t>
            </a:r>
          </a:p>
        </p:txBody>
      </p:sp>
      <p:pic>
        <p:nvPicPr>
          <p:cNvPr id="40963" name="Picture 5" descr="blinds"/>
          <p:cNvPicPr>
            <a:picLocks noGrp="1" noChangeAspect="1" noChangeArrowheads="1"/>
          </p:cNvPicPr>
          <p:nvPr>
            <p:ph idx="1"/>
          </p:nvPr>
        </p:nvPicPr>
        <p:blipFill>
          <a:blip r:embed="rId2" cstate="print"/>
          <a:srcRect/>
          <a:stretch>
            <a:fillRect/>
          </a:stretch>
        </p:blipFill>
        <p:spPr>
          <a:xfrm>
            <a:off x="304800" y="1066800"/>
            <a:ext cx="5867400" cy="5657850"/>
          </a:xfrm>
          <a:noFill/>
        </p:spPr>
      </p:pic>
      <p:pic>
        <p:nvPicPr>
          <p:cNvPr id="40964" name="Picture 4"/>
          <p:cNvPicPr>
            <a:picLocks noChangeAspect="1" noChangeArrowheads="1"/>
          </p:cNvPicPr>
          <p:nvPr/>
        </p:nvPicPr>
        <p:blipFill>
          <a:blip r:embed="rId3" cstate="print"/>
          <a:srcRect/>
          <a:stretch>
            <a:fillRect/>
          </a:stretch>
        </p:blipFill>
        <p:spPr bwMode="auto">
          <a:xfrm>
            <a:off x="6248400" y="1143000"/>
            <a:ext cx="2762250" cy="2209800"/>
          </a:xfrm>
          <a:prstGeom prst="rect">
            <a:avLst/>
          </a:prstGeom>
          <a:noFill/>
          <a:ln w="9525">
            <a:noFill/>
            <a:miter lim="800000"/>
            <a:headEnd/>
            <a:tailEnd/>
          </a:ln>
        </p:spPr>
      </p:pic>
      <p:pic>
        <p:nvPicPr>
          <p:cNvPr id="40965" name="Picture 5"/>
          <p:cNvPicPr>
            <a:picLocks noChangeAspect="1" noChangeArrowheads="1"/>
          </p:cNvPicPr>
          <p:nvPr/>
        </p:nvPicPr>
        <p:blipFill>
          <a:blip r:embed="rId4" cstate="print"/>
          <a:srcRect/>
          <a:stretch>
            <a:fillRect/>
          </a:stretch>
        </p:blipFill>
        <p:spPr bwMode="auto">
          <a:xfrm>
            <a:off x="6248400" y="3581400"/>
            <a:ext cx="2743200" cy="1830388"/>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3657600" cy="4114800"/>
          </a:xfrm>
        </p:spPr>
        <p:txBody>
          <a:bodyPr/>
          <a:lstStyle/>
          <a:p>
            <a:pPr algn="l" eaLnBrk="1" hangingPunct="1"/>
            <a:r>
              <a:rPr lang="en-US" sz="3200" dirty="0" smtClean="0">
                <a:solidFill>
                  <a:srgbClr val="FFFF00"/>
                </a:solidFill>
              </a:rPr>
              <a:t>Use shading devises to control the amount of light and heat that enters the space.</a:t>
            </a:r>
          </a:p>
        </p:txBody>
      </p:sp>
      <p:pic>
        <p:nvPicPr>
          <p:cNvPr id="41987" name="Picture 5" descr="blinds5"/>
          <p:cNvPicPr>
            <a:picLocks noGrp="1" noChangeAspect="1" noChangeArrowheads="1"/>
          </p:cNvPicPr>
          <p:nvPr>
            <p:ph idx="1"/>
          </p:nvPr>
        </p:nvPicPr>
        <p:blipFill>
          <a:blip r:embed="rId2" cstate="print"/>
          <a:srcRect/>
          <a:stretch>
            <a:fillRect/>
          </a:stretch>
        </p:blipFill>
        <p:spPr>
          <a:xfrm>
            <a:off x="3794125" y="0"/>
            <a:ext cx="5349875" cy="6858000"/>
          </a:xfrm>
          <a:noFill/>
        </p:spPr>
      </p:pic>
      <p:sp>
        <p:nvSpPr>
          <p:cNvPr id="41988" name="Text Box 6"/>
          <p:cNvSpPr txBox="1">
            <a:spLocks noChangeArrowheads="1"/>
          </p:cNvSpPr>
          <p:nvPr/>
        </p:nvSpPr>
        <p:spPr bwMode="auto">
          <a:xfrm>
            <a:off x="457200" y="4267200"/>
            <a:ext cx="2895600" cy="1054100"/>
          </a:xfrm>
          <a:prstGeom prst="rect">
            <a:avLst/>
          </a:prstGeom>
          <a:noFill/>
          <a:ln w="9525">
            <a:noFill/>
            <a:miter lim="800000"/>
            <a:headEnd/>
            <a:tailEnd/>
          </a:ln>
        </p:spPr>
        <p:txBody>
          <a:bodyPr>
            <a:spAutoFit/>
          </a:bodyPr>
          <a:lstStyle/>
          <a:p>
            <a:pPr>
              <a:spcBef>
                <a:spcPct val="50000"/>
              </a:spcBef>
            </a:pPr>
            <a:r>
              <a:rPr lang="en-US" dirty="0">
                <a:solidFill>
                  <a:srgbClr val="FFFF00"/>
                </a:solidFill>
              </a:rPr>
              <a:t>Electronically controlled blinds</a:t>
            </a:r>
          </a:p>
          <a:p>
            <a:pPr>
              <a:spcBef>
                <a:spcPct val="50000"/>
              </a:spcBef>
            </a:pPr>
            <a:endParaRPr lang="en-US" dirty="0">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Sunlight filtered through atmosphere</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24105183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0"/>
            <a:ext cx="3429000" cy="3505200"/>
          </a:xfrm>
        </p:spPr>
        <p:txBody>
          <a:bodyPr/>
          <a:lstStyle/>
          <a:p>
            <a:pPr algn="l" eaLnBrk="1" hangingPunct="1"/>
            <a:r>
              <a:rPr lang="en-US" sz="3200" dirty="0" smtClean="0">
                <a:solidFill>
                  <a:srgbClr val="FFFF00"/>
                </a:solidFill>
              </a:rPr>
              <a:t>Use shading devises to control the amount of light and heat that enters the space.</a:t>
            </a:r>
          </a:p>
        </p:txBody>
      </p:sp>
      <p:pic>
        <p:nvPicPr>
          <p:cNvPr id="43011" name="Picture 5" descr="Untitled-10"/>
          <p:cNvPicPr>
            <a:picLocks noGrp="1" noChangeAspect="1" noChangeArrowheads="1"/>
          </p:cNvPicPr>
          <p:nvPr>
            <p:ph idx="1"/>
          </p:nvPr>
        </p:nvPicPr>
        <p:blipFill>
          <a:blip r:embed="rId2" cstate="print"/>
          <a:srcRect/>
          <a:stretch>
            <a:fillRect/>
          </a:stretch>
        </p:blipFill>
        <p:spPr>
          <a:xfrm>
            <a:off x="4640263" y="0"/>
            <a:ext cx="4503737" cy="6858000"/>
          </a:xfrm>
          <a:noFill/>
        </p:spPr>
      </p:pic>
      <p:sp>
        <p:nvSpPr>
          <p:cNvPr id="4" name="Text Box 6"/>
          <p:cNvSpPr txBox="1">
            <a:spLocks noChangeArrowheads="1"/>
          </p:cNvSpPr>
          <p:nvPr/>
        </p:nvSpPr>
        <p:spPr bwMode="auto">
          <a:xfrm>
            <a:off x="457200" y="4267200"/>
            <a:ext cx="2895600" cy="1061829"/>
          </a:xfrm>
          <a:prstGeom prst="rect">
            <a:avLst/>
          </a:prstGeom>
          <a:noFill/>
          <a:ln w="9525">
            <a:noFill/>
            <a:miter lim="800000"/>
            <a:headEnd/>
            <a:tailEnd/>
          </a:ln>
        </p:spPr>
        <p:txBody>
          <a:bodyPr>
            <a:spAutoFit/>
          </a:bodyPr>
          <a:lstStyle/>
          <a:p>
            <a:pPr>
              <a:spcBef>
                <a:spcPct val="50000"/>
              </a:spcBef>
            </a:pPr>
            <a:r>
              <a:rPr lang="en-US" dirty="0" smtClean="0">
                <a:solidFill>
                  <a:srgbClr val="FFFF00"/>
                </a:solidFill>
              </a:rPr>
              <a:t>Landscaping elements to control light and heat. </a:t>
            </a:r>
            <a:endParaRPr lang="en-US" dirty="0">
              <a:solidFill>
                <a:srgbClr val="FFFF00"/>
              </a:solidFill>
            </a:endParaRPr>
          </a:p>
          <a:p>
            <a:pPr>
              <a:spcBef>
                <a:spcPct val="50000"/>
              </a:spcBef>
            </a:pPr>
            <a:endParaRPr lang="en-US" dirty="0">
              <a:solidFill>
                <a:srgbClr val="FFFF00"/>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52400" y="-152400"/>
            <a:ext cx="8382000" cy="1470025"/>
          </a:xfrm>
        </p:spPr>
        <p:txBody>
          <a:bodyPr/>
          <a:lstStyle/>
          <a:p>
            <a:pPr algn="l" eaLnBrk="1" hangingPunct="1"/>
            <a:r>
              <a:rPr lang="en-US" sz="3600" dirty="0" smtClean="0">
                <a:solidFill>
                  <a:srgbClr val="FFFF00"/>
                </a:solidFill>
              </a:rPr>
              <a:t>Light as Image of Nature</a:t>
            </a:r>
          </a:p>
        </p:txBody>
      </p:sp>
      <p:sp>
        <p:nvSpPr>
          <p:cNvPr id="44035" name="Text Box 3"/>
          <p:cNvSpPr txBox="1">
            <a:spLocks noChangeArrowheads="1"/>
          </p:cNvSpPr>
          <p:nvPr/>
        </p:nvSpPr>
        <p:spPr bwMode="auto">
          <a:xfrm>
            <a:off x="5257800" y="1219200"/>
            <a:ext cx="2362200" cy="366713"/>
          </a:xfrm>
          <a:prstGeom prst="rect">
            <a:avLst/>
          </a:prstGeom>
          <a:noFill/>
          <a:ln w="9525">
            <a:noFill/>
            <a:miter lim="800000"/>
            <a:headEnd/>
            <a:tailEnd/>
          </a:ln>
        </p:spPr>
        <p:txBody>
          <a:bodyPr>
            <a:spAutoFit/>
          </a:bodyPr>
          <a:lstStyle/>
          <a:p>
            <a:pPr>
              <a:spcBef>
                <a:spcPct val="50000"/>
              </a:spcBef>
            </a:pPr>
            <a:endParaRPr lang="en-US"/>
          </a:p>
        </p:txBody>
      </p:sp>
      <p:pic>
        <p:nvPicPr>
          <p:cNvPr id="44036" name="Picture 4" descr="142f"/>
          <p:cNvPicPr>
            <a:picLocks noChangeAspect="1" noChangeArrowheads="1"/>
          </p:cNvPicPr>
          <p:nvPr/>
        </p:nvPicPr>
        <p:blipFill>
          <a:blip r:embed="rId2" cstate="print"/>
          <a:srcRect/>
          <a:stretch>
            <a:fillRect/>
          </a:stretch>
        </p:blipFill>
        <p:spPr bwMode="auto">
          <a:xfrm>
            <a:off x="1460500" y="1143000"/>
            <a:ext cx="2120900" cy="5600700"/>
          </a:xfrm>
          <a:prstGeom prst="rect">
            <a:avLst/>
          </a:prstGeom>
          <a:noFill/>
          <a:ln w="9525">
            <a:noFill/>
            <a:miter lim="800000"/>
            <a:headEnd/>
            <a:tailEnd/>
          </a:ln>
        </p:spPr>
      </p:pic>
      <p:sp>
        <p:nvSpPr>
          <p:cNvPr id="44037" name="Text Box 5"/>
          <p:cNvSpPr txBox="1">
            <a:spLocks noChangeArrowheads="1"/>
          </p:cNvSpPr>
          <p:nvPr/>
        </p:nvSpPr>
        <p:spPr bwMode="auto">
          <a:xfrm>
            <a:off x="152400" y="5629275"/>
            <a:ext cx="1524000" cy="923330"/>
          </a:xfrm>
          <a:prstGeom prst="rect">
            <a:avLst/>
          </a:prstGeom>
          <a:noFill/>
          <a:ln w="9525">
            <a:noFill/>
            <a:miter lim="800000"/>
            <a:headEnd/>
            <a:tailEnd/>
          </a:ln>
        </p:spPr>
        <p:txBody>
          <a:bodyPr wrap="square">
            <a:spAutoFit/>
          </a:bodyPr>
          <a:lstStyle/>
          <a:p>
            <a:pPr>
              <a:spcBef>
                <a:spcPct val="50000"/>
              </a:spcBef>
            </a:pPr>
            <a:r>
              <a:rPr lang="en-US" dirty="0">
                <a:solidFill>
                  <a:srgbClr val="FFFF00"/>
                </a:solidFill>
              </a:rPr>
              <a:t>Frank Lloyd Wright </a:t>
            </a:r>
            <a:r>
              <a:rPr lang="en-US" dirty="0" smtClean="0">
                <a:solidFill>
                  <a:srgbClr val="FFFF00"/>
                </a:solidFill>
              </a:rPr>
              <a:t>Window</a:t>
            </a:r>
            <a:endParaRPr lang="en-US" dirty="0">
              <a:solidFill>
                <a:srgbClr val="FFFF00"/>
              </a:solidFill>
            </a:endParaRPr>
          </a:p>
        </p:txBody>
      </p:sp>
      <p:pic>
        <p:nvPicPr>
          <p:cNvPr id="44038" name="Picture 4" descr="1"/>
          <p:cNvPicPr>
            <a:picLocks noChangeAspect="1" noChangeArrowheads="1"/>
          </p:cNvPicPr>
          <p:nvPr/>
        </p:nvPicPr>
        <p:blipFill>
          <a:blip r:embed="rId3" cstate="print"/>
          <a:srcRect/>
          <a:stretch>
            <a:fillRect/>
          </a:stretch>
        </p:blipFill>
        <p:spPr bwMode="auto">
          <a:xfrm>
            <a:off x="4495800" y="1101963"/>
            <a:ext cx="4276725" cy="5527437"/>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152400" y="-152400"/>
            <a:ext cx="7772400" cy="1470025"/>
          </a:xfrm>
        </p:spPr>
        <p:txBody>
          <a:bodyPr/>
          <a:lstStyle/>
          <a:p>
            <a:pPr algn="l" eaLnBrk="1" hangingPunct="1"/>
            <a:r>
              <a:rPr lang="en-US" sz="3600" dirty="0" smtClean="0">
                <a:solidFill>
                  <a:srgbClr val="FFFF00"/>
                </a:solidFill>
              </a:rPr>
              <a:t>Light as Image of Nature</a:t>
            </a:r>
          </a:p>
        </p:txBody>
      </p:sp>
      <p:sp>
        <p:nvSpPr>
          <p:cNvPr id="45059" name="Text Box 3"/>
          <p:cNvSpPr txBox="1">
            <a:spLocks noChangeArrowheads="1"/>
          </p:cNvSpPr>
          <p:nvPr/>
        </p:nvSpPr>
        <p:spPr bwMode="auto">
          <a:xfrm>
            <a:off x="5257800" y="1219200"/>
            <a:ext cx="2362200" cy="366713"/>
          </a:xfrm>
          <a:prstGeom prst="rect">
            <a:avLst/>
          </a:prstGeom>
          <a:noFill/>
          <a:ln w="9525">
            <a:noFill/>
            <a:miter lim="800000"/>
            <a:headEnd/>
            <a:tailEnd/>
          </a:ln>
        </p:spPr>
        <p:txBody>
          <a:bodyPr>
            <a:spAutoFit/>
          </a:bodyPr>
          <a:lstStyle/>
          <a:p>
            <a:pPr>
              <a:spcBef>
                <a:spcPct val="50000"/>
              </a:spcBef>
            </a:pPr>
            <a:endParaRPr lang="en-US"/>
          </a:p>
        </p:txBody>
      </p:sp>
      <p:pic>
        <p:nvPicPr>
          <p:cNvPr id="45060" name="Picture 4" descr="26F"/>
          <p:cNvPicPr>
            <a:picLocks noChangeAspect="1" noChangeArrowheads="1"/>
          </p:cNvPicPr>
          <p:nvPr/>
        </p:nvPicPr>
        <p:blipFill>
          <a:blip r:embed="rId2" cstate="print"/>
          <a:srcRect/>
          <a:stretch>
            <a:fillRect/>
          </a:stretch>
        </p:blipFill>
        <p:spPr bwMode="auto">
          <a:xfrm>
            <a:off x="4038600" y="3048000"/>
            <a:ext cx="2911475" cy="3657600"/>
          </a:xfrm>
          <a:prstGeom prst="rect">
            <a:avLst/>
          </a:prstGeom>
          <a:noFill/>
          <a:ln w="9525">
            <a:noFill/>
            <a:miter lim="800000"/>
            <a:headEnd/>
            <a:tailEnd/>
          </a:ln>
        </p:spPr>
      </p:pic>
      <p:pic>
        <p:nvPicPr>
          <p:cNvPr id="45061" name="Picture 5" descr="8f"/>
          <p:cNvPicPr>
            <a:picLocks noChangeAspect="1" noChangeArrowheads="1"/>
          </p:cNvPicPr>
          <p:nvPr/>
        </p:nvPicPr>
        <p:blipFill>
          <a:blip r:embed="rId3" cstate="print"/>
          <a:srcRect/>
          <a:stretch>
            <a:fillRect/>
          </a:stretch>
        </p:blipFill>
        <p:spPr bwMode="auto">
          <a:xfrm>
            <a:off x="104775" y="2438400"/>
            <a:ext cx="3857625" cy="4224338"/>
          </a:xfrm>
          <a:prstGeom prst="rect">
            <a:avLst/>
          </a:prstGeom>
          <a:noFill/>
          <a:ln w="9525">
            <a:noFill/>
            <a:miter lim="800000"/>
            <a:headEnd/>
            <a:tailEnd/>
          </a:ln>
        </p:spPr>
      </p:pic>
      <p:sp>
        <p:nvSpPr>
          <p:cNvPr id="45062" name="Text Box 6"/>
          <p:cNvSpPr txBox="1">
            <a:spLocks noChangeArrowheads="1"/>
          </p:cNvSpPr>
          <p:nvPr/>
        </p:nvSpPr>
        <p:spPr bwMode="auto">
          <a:xfrm>
            <a:off x="609600" y="1371600"/>
            <a:ext cx="2667000" cy="641350"/>
          </a:xfrm>
          <a:prstGeom prst="rect">
            <a:avLst/>
          </a:prstGeom>
          <a:noFill/>
          <a:ln w="9525">
            <a:noFill/>
            <a:miter lim="800000"/>
            <a:headEnd/>
            <a:tailEnd/>
          </a:ln>
        </p:spPr>
        <p:txBody>
          <a:bodyPr>
            <a:spAutoFit/>
          </a:bodyPr>
          <a:lstStyle/>
          <a:p>
            <a:pPr>
              <a:spcBef>
                <a:spcPct val="50000"/>
              </a:spcBef>
            </a:pPr>
            <a:r>
              <a:rPr lang="en-US" dirty="0">
                <a:solidFill>
                  <a:srgbClr val="FFFF00"/>
                </a:solidFill>
              </a:rPr>
              <a:t>Tiffany Lamps and </a:t>
            </a:r>
            <a:r>
              <a:rPr lang="en-US" dirty="0" smtClean="0">
                <a:solidFill>
                  <a:srgbClr val="FFFF00"/>
                </a:solidFill>
              </a:rPr>
              <a:t>Stained </a:t>
            </a:r>
            <a:r>
              <a:rPr lang="en-US" dirty="0">
                <a:solidFill>
                  <a:srgbClr val="FFFF00"/>
                </a:solidFill>
              </a:rPr>
              <a:t>Glass</a:t>
            </a:r>
          </a:p>
        </p:txBody>
      </p:sp>
      <p:pic>
        <p:nvPicPr>
          <p:cNvPr id="45063" name="Picture 7" descr="100_4455.JPG"/>
          <p:cNvPicPr>
            <a:picLocks noChangeAspect="1"/>
          </p:cNvPicPr>
          <p:nvPr/>
        </p:nvPicPr>
        <p:blipFill>
          <a:blip r:embed="rId4" cstate="print"/>
          <a:srcRect/>
          <a:stretch>
            <a:fillRect/>
          </a:stretch>
        </p:blipFill>
        <p:spPr bwMode="auto">
          <a:xfrm>
            <a:off x="7010400" y="228600"/>
            <a:ext cx="1924050" cy="648335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914400" y="5791200"/>
            <a:ext cx="4419600" cy="519113"/>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Light and Materials</a:t>
            </a:r>
          </a:p>
        </p:txBody>
      </p:sp>
      <p:pic>
        <p:nvPicPr>
          <p:cNvPr id="46083" name="Picture 4" descr="stone"/>
          <p:cNvPicPr>
            <a:picLocks noChangeAspect="1" noChangeArrowheads="1"/>
          </p:cNvPicPr>
          <p:nvPr/>
        </p:nvPicPr>
        <p:blipFill>
          <a:blip r:embed="rId2" cstate="print"/>
          <a:srcRect/>
          <a:stretch>
            <a:fillRect/>
          </a:stretch>
        </p:blipFill>
        <p:spPr bwMode="auto">
          <a:xfrm>
            <a:off x="914400" y="152400"/>
            <a:ext cx="7299325" cy="5562600"/>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685800" y="6019800"/>
            <a:ext cx="3657600" cy="519113"/>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Light and Form</a:t>
            </a:r>
          </a:p>
        </p:txBody>
      </p:sp>
      <p:pic>
        <p:nvPicPr>
          <p:cNvPr id="47107" name="Picture 4" descr="sloane"/>
          <p:cNvPicPr>
            <a:picLocks noChangeAspect="1" noChangeArrowheads="1"/>
          </p:cNvPicPr>
          <p:nvPr/>
        </p:nvPicPr>
        <p:blipFill>
          <a:blip r:embed="rId2" cstate="print"/>
          <a:srcRect/>
          <a:stretch>
            <a:fillRect/>
          </a:stretch>
        </p:blipFill>
        <p:spPr bwMode="auto">
          <a:xfrm>
            <a:off x="381000" y="304800"/>
            <a:ext cx="4154488" cy="5410200"/>
          </a:xfrm>
          <a:prstGeom prst="rect">
            <a:avLst/>
          </a:prstGeom>
          <a:noFill/>
          <a:ln w="9525">
            <a:noFill/>
            <a:miter lim="800000"/>
            <a:headEnd/>
            <a:tailEnd/>
          </a:ln>
        </p:spPr>
      </p:pic>
      <p:pic>
        <p:nvPicPr>
          <p:cNvPr id="47108" name="Picture 5" descr="railing"/>
          <p:cNvPicPr>
            <a:picLocks noChangeAspect="1" noChangeArrowheads="1"/>
          </p:cNvPicPr>
          <p:nvPr/>
        </p:nvPicPr>
        <p:blipFill>
          <a:blip r:embed="rId3" cstate="print"/>
          <a:srcRect/>
          <a:stretch>
            <a:fillRect/>
          </a:stretch>
        </p:blipFill>
        <p:spPr bwMode="auto">
          <a:xfrm>
            <a:off x="4614863" y="304800"/>
            <a:ext cx="3503612" cy="5410200"/>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1371600" y="6019800"/>
            <a:ext cx="4724400" cy="461665"/>
          </a:xfrm>
          <a:prstGeom prst="rect">
            <a:avLst/>
          </a:prstGeom>
          <a:noFill/>
          <a:ln w="9525">
            <a:noFill/>
            <a:miter lim="800000"/>
            <a:headEnd/>
            <a:tailEnd/>
          </a:ln>
        </p:spPr>
        <p:txBody>
          <a:bodyPr>
            <a:spAutoFit/>
          </a:bodyPr>
          <a:lstStyle/>
          <a:p>
            <a:pPr>
              <a:spcBef>
                <a:spcPct val="50000"/>
              </a:spcBef>
            </a:pPr>
            <a:r>
              <a:rPr lang="en-US" sz="2400" b="1" dirty="0">
                <a:solidFill>
                  <a:srgbClr val="FFFF00"/>
                </a:solidFill>
              </a:rPr>
              <a:t>Light</a:t>
            </a:r>
            <a:r>
              <a:rPr lang="en-US" sz="2400" b="1" dirty="0" smtClean="0">
                <a:solidFill>
                  <a:srgbClr val="FFFF00"/>
                </a:solidFill>
              </a:rPr>
              <a:t> Can Reveal </a:t>
            </a:r>
            <a:r>
              <a:rPr lang="en-US" sz="2400" b="1" dirty="0">
                <a:solidFill>
                  <a:srgbClr val="FFFF00"/>
                </a:solidFill>
              </a:rPr>
              <a:t>Structure</a:t>
            </a:r>
          </a:p>
        </p:txBody>
      </p:sp>
      <p:pic>
        <p:nvPicPr>
          <p:cNvPr id="48131" name="Picture 4" descr="structure"/>
          <p:cNvPicPr>
            <a:picLocks noChangeAspect="1" noChangeArrowheads="1"/>
          </p:cNvPicPr>
          <p:nvPr/>
        </p:nvPicPr>
        <p:blipFill>
          <a:blip r:embed="rId2" cstate="print"/>
          <a:srcRect/>
          <a:stretch>
            <a:fillRect/>
          </a:stretch>
        </p:blipFill>
        <p:spPr bwMode="auto">
          <a:xfrm>
            <a:off x="1371600" y="152400"/>
            <a:ext cx="6705600" cy="5794375"/>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1219200" y="6034088"/>
            <a:ext cx="4495800" cy="519112"/>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Light</a:t>
            </a:r>
            <a:r>
              <a:rPr lang="en-US" sz="2800" b="1" dirty="0" smtClean="0">
                <a:solidFill>
                  <a:srgbClr val="FFFF00"/>
                </a:solidFill>
              </a:rPr>
              <a:t> Can Expand </a:t>
            </a:r>
            <a:r>
              <a:rPr lang="en-US" sz="2800" b="1" dirty="0">
                <a:solidFill>
                  <a:srgbClr val="FFFF00"/>
                </a:solidFill>
              </a:rPr>
              <a:t>Space</a:t>
            </a:r>
          </a:p>
        </p:txBody>
      </p:sp>
      <p:pic>
        <p:nvPicPr>
          <p:cNvPr id="49155" name="Picture 4" descr="space"/>
          <p:cNvPicPr>
            <a:picLocks noChangeAspect="1" noChangeArrowheads="1"/>
          </p:cNvPicPr>
          <p:nvPr/>
        </p:nvPicPr>
        <p:blipFill>
          <a:blip r:embed="rId2" cstate="print"/>
          <a:srcRect/>
          <a:stretch>
            <a:fillRect/>
          </a:stretch>
        </p:blipFill>
        <p:spPr bwMode="auto">
          <a:xfrm>
            <a:off x="1219200" y="152400"/>
            <a:ext cx="6629400" cy="5713413"/>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Steven </a:t>
            </a:r>
            <a:r>
              <a:rPr lang="en-US" sz="2800" dirty="0" err="1" smtClean="0"/>
              <a:t>Holl</a:t>
            </a:r>
            <a:r>
              <a:rPr lang="en-US" sz="2800" dirty="0" smtClean="0"/>
              <a:t>, American architect known for his designing with light and color. </a:t>
            </a:r>
            <a:endParaRPr lang="en-US" sz="2800" dirty="0"/>
          </a:p>
        </p:txBody>
      </p:sp>
      <p:sp>
        <p:nvSpPr>
          <p:cNvPr id="3" name="Content Placeholder 2"/>
          <p:cNvSpPr>
            <a:spLocks noGrp="1"/>
          </p:cNvSpPr>
          <p:nvPr>
            <p:ph idx="1"/>
          </p:nvPr>
        </p:nvSpPr>
        <p:spPr/>
        <p:txBody>
          <a:bodyPr/>
          <a:lstStyle/>
          <a:p>
            <a:r>
              <a:rPr lang="en-US" sz="2000" dirty="0">
                <a:hlinkClick r:id="rId2"/>
              </a:rPr>
              <a:t>http://www.youtube.com/watch?v=Z1EdclmS7wE&amp;feature=</a:t>
            </a:r>
            <a:r>
              <a:rPr lang="en-US" sz="2000" dirty="0" smtClean="0">
                <a:hlinkClick r:id="rId2"/>
              </a:rPr>
              <a:t>related</a:t>
            </a:r>
            <a:endParaRPr lang="en-US" sz="2000" dirty="0" smtClean="0"/>
          </a:p>
          <a:p>
            <a:endParaRPr lang="en-US" sz="2000" dirty="0"/>
          </a:p>
          <a:p>
            <a:r>
              <a:rPr lang="en-US" sz="2000" dirty="0" smtClean="0"/>
              <a:t>Video of the  ‘Sun Slice House’ by Steven </a:t>
            </a:r>
            <a:r>
              <a:rPr lang="en-US" sz="2000" dirty="0" err="1" smtClean="0"/>
              <a:t>Holl</a:t>
            </a:r>
            <a:endParaRPr lang="en-US" sz="2000" dirty="0" smtClean="0"/>
          </a:p>
          <a:p>
            <a:endParaRPr lang="en-US" sz="2000" dirty="0"/>
          </a:p>
          <a:p>
            <a:r>
              <a:rPr lang="en-US" sz="2000" dirty="0">
                <a:hlinkClick r:id="rId3"/>
              </a:rPr>
              <a:t>http://www.youtube.com/watch?v=MDJIiUHObgw&amp;feature=</a:t>
            </a:r>
            <a:r>
              <a:rPr lang="en-US" sz="2000" dirty="0" smtClean="0">
                <a:hlinkClick r:id="rId3"/>
              </a:rPr>
              <a:t>related</a:t>
            </a:r>
            <a:endParaRPr lang="en-US" sz="2000" dirty="0" smtClean="0"/>
          </a:p>
          <a:p>
            <a:endParaRPr lang="en-US" sz="2000" dirty="0"/>
          </a:p>
          <a:p>
            <a:r>
              <a:rPr lang="en-US" sz="2000" dirty="0" smtClean="0"/>
              <a:t>Video of the ‘Knut Hamsun Center’ by Steven </a:t>
            </a:r>
            <a:r>
              <a:rPr lang="en-US" sz="2000" dirty="0" err="1" smtClean="0"/>
              <a:t>Holl</a:t>
            </a:r>
            <a:endParaRPr lang="en-US" sz="2000" dirty="0"/>
          </a:p>
        </p:txBody>
      </p:sp>
    </p:spTree>
    <p:extLst>
      <p:ext uri="{BB962C8B-B14F-4D97-AF65-F5344CB8AC3E}">
        <p14:creationId xmlns:p14="http://schemas.microsoft.com/office/powerpoint/2010/main" val="7265539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SUN SLICE HOUSE</a:t>
            </a:r>
            <a:br>
              <a:rPr lang="en-US" sz="2400" dirty="0"/>
            </a:br>
            <a:r>
              <a:rPr lang="en-US" sz="2400" dirty="0"/>
              <a:t>Lake Garda, Italy, </a:t>
            </a:r>
            <a:r>
              <a:rPr lang="en-US" sz="2400" dirty="0" smtClean="0"/>
              <a:t>2006, Steven </a:t>
            </a:r>
            <a:r>
              <a:rPr lang="en-US" sz="2400" dirty="0" err="1" smtClean="0"/>
              <a:t>Holl</a:t>
            </a:r>
            <a:r>
              <a:rPr lang="en-US" sz="2400" dirty="0" smtClean="0"/>
              <a:t>, Architects</a:t>
            </a:r>
            <a:endParaRPr lang="en-US" sz="2400" dirty="0"/>
          </a:p>
        </p:txBody>
      </p:sp>
      <p:pic>
        <p:nvPicPr>
          <p:cNvPr id="4" name="Content Placeholder 3" descr="new-perspective-high---W-P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20936806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ista-01-copy---W-PROJECT-H.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1147302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Visible light </a:t>
            </a:r>
            <a:r>
              <a:rPr lang="en-US" dirty="0" smtClean="0"/>
              <a:t/>
            </a:r>
            <a:br>
              <a:rPr lang="en-US" dirty="0" smtClean="0"/>
            </a:br>
            <a:r>
              <a:rPr lang="en-US" sz="2000" dirty="0" smtClean="0"/>
              <a:t>is </a:t>
            </a:r>
            <a:r>
              <a:rPr lang="en-US" sz="2000" dirty="0"/>
              <a:t>electromagnetic radiation that is visible to the human </a:t>
            </a:r>
            <a:r>
              <a:rPr lang="en-US" sz="2000" dirty="0" smtClean="0"/>
              <a:t>eye</a:t>
            </a:r>
            <a:endParaRPr lang="en-US" sz="2000" dirty="0"/>
          </a:p>
        </p:txBody>
      </p:sp>
      <p:sp>
        <p:nvSpPr>
          <p:cNvPr id="3" name="Content Placeholder 2"/>
          <p:cNvSpPr>
            <a:spLocks noGrp="1"/>
          </p:cNvSpPr>
          <p:nvPr>
            <p:ph idx="1"/>
          </p:nvPr>
        </p:nvSpPr>
        <p:spPr/>
        <p:txBody>
          <a:bodyPr/>
          <a:lstStyle/>
          <a:p>
            <a:r>
              <a:rPr lang="en-US" dirty="0" smtClean="0"/>
              <a:t>Light is energy, photons, moving, very fast. </a:t>
            </a:r>
          </a:p>
          <a:p>
            <a:endParaRPr lang="en-US" dirty="0" smtClean="0"/>
          </a:p>
          <a:p>
            <a:r>
              <a:rPr lang="en-US" dirty="0" smtClean="0"/>
              <a:t>Color is light, reflected, or transmitted through material, of specific wavelengths.  </a:t>
            </a:r>
          </a:p>
          <a:p>
            <a:endParaRPr lang="en-US" dirty="0" smtClean="0"/>
          </a:p>
          <a:p>
            <a:r>
              <a:rPr lang="en-US" dirty="0" smtClean="0"/>
              <a:t>The visible spectrum for human beings is rather small; we cannot see things that many animals can see, such as ultraviolet light, infrared light, et cetera.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1am_vol4---W-PROJECT-HORIZ.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29320209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am_3---W-PROJECT-HORIZONT.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25629250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S</a:t>
            </a:r>
            <a:r>
              <a:rPr lang="en-US" sz="2000" dirty="0" smtClean="0"/>
              <a:t>lices </a:t>
            </a:r>
            <a:r>
              <a:rPr lang="en-US" sz="2000" dirty="0"/>
              <a:t>of natural light and their change in space throughout the day and year is the focus of the house</a:t>
            </a:r>
            <a:r>
              <a:rPr lang="en-US" sz="2000" dirty="0" smtClean="0"/>
              <a:t>.</a:t>
            </a:r>
          </a:p>
          <a:p>
            <a:endParaRPr lang="en-US" sz="2000" dirty="0" smtClean="0"/>
          </a:p>
          <a:p>
            <a:r>
              <a:rPr lang="en-US" sz="2000" dirty="0"/>
              <a:t>The steel frame and concrete structure is skinned with an alloy of copper, steel, chromium, and nickel, which weathers to a leathery red color. </a:t>
            </a:r>
            <a:endParaRPr lang="en-US" sz="2000" dirty="0" smtClean="0"/>
          </a:p>
          <a:p>
            <a:endParaRPr lang="en-US" sz="2000" dirty="0" smtClean="0"/>
          </a:p>
          <a:p>
            <a:r>
              <a:rPr lang="en-US" sz="2000" dirty="0" smtClean="0"/>
              <a:t>Interiors </a:t>
            </a:r>
            <a:r>
              <a:rPr lang="en-US" sz="2000" dirty="0"/>
              <a:t>are white plaster with terrazzo floors on the ground </a:t>
            </a:r>
            <a:r>
              <a:rPr lang="en-US" sz="2000" dirty="0" smtClean="0"/>
              <a:t>level.</a:t>
            </a:r>
            <a:endParaRPr lang="en-US" sz="2000" dirty="0"/>
          </a:p>
        </p:txBody>
      </p:sp>
    </p:spTree>
    <p:extLst>
      <p:ext uri="{BB962C8B-B14F-4D97-AF65-F5344CB8AC3E}">
        <p14:creationId xmlns:p14="http://schemas.microsoft.com/office/powerpoint/2010/main" val="17325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Steven </a:t>
            </a:r>
            <a:r>
              <a:rPr lang="en-US" sz="2800" dirty="0" err="1" smtClean="0"/>
              <a:t>Holl</a:t>
            </a:r>
            <a:r>
              <a:rPr lang="en-US" sz="2800" dirty="0" smtClean="0"/>
              <a:t> watercolors: </a:t>
            </a:r>
            <a:br>
              <a:rPr lang="en-US" sz="2800" dirty="0" smtClean="0"/>
            </a:br>
            <a:r>
              <a:rPr lang="en-US" sz="2000" dirty="0" smtClean="0"/>
              <a:t>these are studies for the design of possible interior and exterior architectural conditions</a:t>
            </a:r>
            <a:endParaRPr lang="en-US" sz="2000" dirty="0"/>
          </a:p>
        </p:txBody>
      </p:sp>
      <p:pic>
        <p:nvPicPr>
          <p:cNvPr id="4" name="Content Placeholder 3" descr="01_17_02-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32408328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2_02_20_02_Nanning-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28442243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2_02_22_02_Nanning-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40300081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6_09_15_06-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38161471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LANAR-16-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215263088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DAEYANG GALLERY AND HOUSE</a:t>
            </a:r>
            <a:br>
              <a:rPr lang="en-US" sz="2400" dirty="0"/>
            </a:br>
            <a:r>
              <a:rPr lang="fr-FR" sz="2400" dirty="0"/>
              <a:t>Seoul, </a:t>
            </a:r>
            <a:r>
              <a:rPr lang="fr-FR" sz="2400" dirty="0" err="1"/>
              <a:t>Korea</a:t>
            </a:r>
            <a:r>
              <a:rPr lang="fr-FR" sz="2400" dirty="0"/>
              <a:t>, 2008-June </a:t>
            </a:r>
            <a:r>
              <a:rPr lang="fr-FR" sz="2400" dirty="0" smtClean="0"/>
              <a:t>2012, Steven </a:t>
            </a:r>
            <a:r>
              <a:rPr lang="fr-FR" sz="2400" dirty="0" err="1" smtClean="0"/>
              <a:t>Holl</a:t>
            </a:r>
            <a:r>
              <a:rPr lang="fr-FR" sz="2400" dirty="0" smtClean="0"/>
              <a:t>, </a:t>
            </a:r>
            <a:r>
              <a:rPr lang="fr-FR" sz="2400" dirty="0" err="1" smtClean="0"/>
              <a:t>Architects</a:t>
            </a:r>
            <a:r>
              <a:rPr lang="fr-FR" sz="2400" dirty="0"/>
              <a:t/>
            </a:r>
            <a:br>
              <a:rPr lang="fr-FR" sz="2400" dirty="0"/>
            </a:br>
            <a:endParaRPr lang="en-US" sz="2400" dirty="0"/>
          </a:p>
        </p:txBody>
      </p:sp>
      <p:pic>
        <p:nvPicPr>
          <p:cNvPr id="4" name="Content Placeholder 3" descr="Night-06_2-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9055168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h-081201-2-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162077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Humanly visible </a:t>
            </a:r>
            <a:r>
              <a:rPr lang="en-US" dirty="0"/>
              <a:t>light has a wavelength in the range of about 380 nanometres to about 740 nm – between the invisible i</a:t>
            </a:r>
            <a:r>
              <a:rPr lang="en-US" dirty="0" smtClean="0"/>
              <a:t>nfrared</a:t>
            </a:r>
            <a:r>
              <a:rPr lang="en-US" dirty="0"/>
              <a:t>, with longer wavelengths and the invisible ultraviolet, with shorter wavelengths</a:t>
            </a:r>
            <a:r>
              <a:rPr lang="en-US" dirty="0" smtClean="0"/>
              <a:t>.</a:t>
            </a:r>
          </a:p>
          <a:p>
            <a:endParaRPr lang="en-US" dirty="0"/>
          </a:p>
          <a:p>
            <a:r>
              <a:rPr lang="en-US" dirty="0"/>
              <a:t>The speed of light in a vacuum is defined to be exactly 299,792,458 </a:t>
            </a:r>
            <a:r>
              <a:rPr lang="en-US" dirty="0" smtClean="0"/>
              <a:t>meters per second </a:t>
            </a:r>
          </a:p>
          <a:p>
            <a:r>
              <a:rPr lang="en-US" dirty="0" smtClean="0"/>
              <a:t>(</a:t>
            </a:r>
            <a:r>
              <a:rPr lang="en-US" dirty="0"/>
              <a:t>approximately 186,282 miles per second)</a:t>
            </a:r>
          </a:p>
        </p:txBody>
      </p:sp>
    </p:spTree>
    <p:extLst>
      <p:ext uri="{BB962C8B-B14F-4D97-AF65-F5344CB8AC3E}">
        <p14:creationId xmlns:p14="http://schemas.microsoft.com/office/powerpoint/2010/main" val="4595249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aeyang_sha_7523-W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19786858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aeyang-SHA-8166-WHOR.jpg"/>
          <p:cNvPicPr>
            <a:picLocks noGrp="1" noChangeAspect="1"/>
          </p:cNvPicPr>
          <p:nvPr>
            <p:ph idx="1"/>
          </p:nvPr>
        </p:nvPicPr>
        <p:blipFill>
          <a:blip r:embed="rId2">
            <a:extLst>
              <a:ext uri="{28A0092B-C50C-407E-A947-70E740481C1C}">
                <a14:useLocalDpi xmlns:a14="http://schemas.microsoft.com/office/drawing/2010/main" val="0"/>
              </a:ext>
            </a:extLst>
          </a:blip>
          <a:srcRect l="-10610" r="-10610"/>
          <a:stretch>
            <a:fillRect/>
          </a:stretch>
        </p:blipFill>
        <p:spPr/>
      </p:pic>
    </p:spTree>
    <p:extLst>
      <p:ext uri="{BB962C8B-B14F-4D97-AF65-F5344CB8AC3E}">
        <p14:creationId xmlns:p14="http://schemas.microsoft.com/office/powerpoint/2010/main" val="269746196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PLANAR HOUSE</a:t>
            </a:r>
            <a:br>
              <a:rPr lang="en-US" sz="2400" dirty="0"/>
            </a:br>
            <a:r>
              <a:rPr lang="en-US" sz="2400" dirty="0"/>
              <a:t>AZ, United States, 2002-</a:t>
            </a:r>
            <a:r>
              <a:rPr lang="en-US" sz="2400" dirty="0" smtClean="0"/>
              <a:t>2005, Steven </a:t>
            </a:r>
            <a:r>
              <a:rPr lang="en-US" sz="2400" dirty="0" err="1" smtClean="0"/>
              <a:t>Holl</a:t>
            </a:r>
            <a:r>
              <a:rPr lang="en-US" sz="2400" dirty="0" smtClean="0"/>
              <a:t>, Architects</a:t>
            </a:r>
            <a:endParaRPr lang="en-US" sz="2400" dirty="0"/>
          </a:p>
        </p:txBody>
      </p:sp>
      <p:pic>
        <p:nvPicPr>
          <p:cNvPr id="4" name="Content Placeholder 3" descr="ECDT8136---W-PROJECT-HORIZO.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31040152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tercolor-A--W-PROJECT-HOR.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419194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DT8099---W-PROJECT-HORIZO.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40181665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DT8146---W-PROJECT-VERTIC.jpg"/>
          <p:cNvPicPr>
            <a:picLocks noGrp="1" noChangeAspect="1"/>
          </p:cNvPicPr>
          <p:nvPr>
            <p:ph idx="1"/>
          </p:nvPr>
        </p:nvPicPr>
        <p:blipFill>
          <a:blip r:embed="rId2">
            <a:extLst>
              <a:ext uri="{28A0092B-C50C-407E-A947-70E740481C1C}">
                <a14:useLocalDpi xmlns:a14="http://schemas.microsoft.com/office/drawing/2010/main" val="0"/>
              </a:ext>
            </a:extLst>
          </a:blip>
          <a:srcRect l="-89985" r="-89985"/>
          <a:stretch>
            <a:fillRect/>
          </a:stretch>
        </p:blipFill>
        <p:spPr>
          <a:xfrm>
            <a:off x="-2057401" y="1600200"/>
            <a:ext cx="8451865" cy="4648200"/>
          </a:xfrm>
        </p:spPr>
      </p:pic>
      <p:pic>
        <p:nvPicPr>
          <p:cNvPr id="5" name="Picture 4" descr="ECDT8392---W-PROJECT-VERT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715" y="1626582"/>
            <a:ext cx="3001714" cy="4621818"/>
          </a:xfrm>
          <a:prstGeom prst="rect">
            <a:avLst/>
          </a:prstGeom>
        </p:spPr>
      </p:pic>
    </p:spTree>
    <p:extLst>
      <p:ext uri="{BB962C8B-B14F-4D97-AF65-F5344CB8AC3E}">
        <p14:creationId xmlns:p14="http://schemas.microsoft.com/office/powerpoint/2010/main" val="127655974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DT0766---W-PROJECT-HORIZO.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32598754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a:t>
            </a:r>
            <a:r>
              <a:rPr lang="en-US" sz="2800" dirty="0" smtClean="0"/>
              <a:t>his house is designed using light </a:t>
            </a:r>
            <a:br>
              <a:rPr lang="en-US" sz="2800" dirty="0" smtClean="0"/>
            </a:br>
            <a:r>
              <a:rPr lang="en-US" sz="2800" dirty="0" smtClean="0"/>
              <a:t>as a creative, enriching experience </a:t>
            </a:r>
            <a:endParaRPr lang="en-US" sz="2800" dirty="0"/>
          </a:p>
        </p:txBody>
      </p:sp>
      <p:pic>
        <p:nvPicPr>
          <p:cNvPr id="4" name="Content Placeholder 3" descr="ECDT1823---W-PROJECT-HORIZO.jpg"/>
          <p:cNvPicPr>
            <a:picLocks noGrp="1" noChangeAspect="1"/>
          </p:cNvPicPr>
          <p:nvPr>
            <p:ph idx="1"/>
          </p:nvPr>
        </p:nvPicPr>
        <p:blipFill>
          <a:blip r:embed="rId2">
            <a:extLst>
              <a:ext uri="{28A0092B-C50C-407E-A947-70E740481C1C}">
                <a14:useLocalDpi xmlns:a14="http://schemas.microsoft.com/office/drawing/2010/main" val="0"/>
              </a:ext>
            </a:extLst>
          </a:blip>
          <a:srcRect l="-18126" r="-18126"/>
          <a:stretch>
            <a:fillRect/>
          </a:stretch>
        </p:blipFill>
        <p:spPr/>
      </p:pic>
    </p:spTree>
    <p:extLst>
      <p:ext uri="{BB962C8B-B14F-4D97-AF65-F5344CB8AC3E}">
        <p14:creationId xmlns:p14="http://schemas.microsoft.com/office/powerpoint/2010/main" val="4242042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Architectural Lighting is classified in three categories</a:t>
            </a:r>
            <a:br>
              <a:rPr lang="en-US" sz="2400" dirty="0" smtClean="0"/>
            </a:br>
            <a:r>
              <a:rPr lang="en-US" sz="2400" dirty="0" smtClean="0"/>
              <a:t>Ambient, Task, Accent</a:t>
            </a:r>
            <a:endParaRPr lang="en-US" sz="2400" dirty="0"/>
          </a:p>
        </p:txBody>
      </p:sp>
      <p:sp>
        <p:nvSpPr>
          <p:cNvPr id="3" name="Content Placeholder 2"/>
          <p:cNvSpPr>
            <a:spLocks noGrp="1"/>
          </p:cNvSpPr>
          <p:nvPr>
            <p:ph idx="1"/>
          </p:nvPr>
        </p:nvSpPr>
        <p:spPr/>
        <p:txBody>
          <a:bodyPr/>
          <a:lstStyle/>
          <a:p>
            <a:r>
              <a:rPr lang="en-US" b="1" dirty="0"/>
              <a:t>Ambient </a:t>
            </a:r>
            <a:r>
              <a:rPr lang="en-US" b="1" dirty="0" smtClean="0"/>
              <a:t>Light</a:t>
            </a:r>
            <a:r>
              <a:rPr lang="en-US" dirty="0" smtClean="0"/>
              <a:t>: </a:t>
            </a:r>
            <a:r>
              <a:rPr lang="en-US" dirty="0"/>
              <a:t>General Overall Lighting. (For general tasks such as </a:t>
            </a:r>
            <a:r>
              <a:rPr lang="en-US" dirty="0" smtClean="0"/>
              <a:t>navigating through </a:t>
            </a:r>
            <a:r>
              <a:rPr lang="en-US" dirty="0"/>
              <a:t>space.) </a:t>
            </a:r>
            <a:endParaRPr lang="en-US" dirty="0" smtClean="0"/>
          </a:p>
          <a:p>
            <a:r>
              <a:rPr lang="en-US" dirty="0" smtClean="0"/>
              <a:t>The </a:t>
            </a:r>
            <a:r>
              <a:rPr lang="en-US" dirty="0"/>
              <a:t>light that </a:t>
            </a:r>
            <a:r>
              <a:rPr lang="en-US" dirty="0" smtClean="0"/>
              <a:t>strikes most </a:t>
            </a:r>
            <a:r>
              <a:rPr lang="en-US" dirty="0"/>
              <a:t>of the surfaces. </a:t>
            </a:r>
          </a:p>
          <a:p>
            <a:endParaRPr lang="en-US" dirty="0"/>
          </a:p>
          <a:p>
            <a:r>
              <a:rPr lang="en-US" b="1" dirty="0" smtClean="0"/>
              <a:t>Task Lighting</a:t>
            </a:r>
            <a:r>
              <a:rPr lang="en-US" dirty="0" smtClean="0"/>
              <a:t>: </a:t>
            </a:r>
            <a:r>
              <a:rPr lang="en-US" dirty="0"/>
              <a:t>for specific tasks. (Specific tasks that require accuracy and or efficiency.)</a:t>
            </a:r>
          </a:p>
          <a:p>
            <a:endParaRPr lang="en-US" dirty="0"/>
          </a:p>
          <a:p>
            <a:r>
              <a:rPr lang="en-US" b="1" dirty="0" smtClean="0"/>
              <a:t>Accent Lighting</a:t>
            </a:r>
            <a:r>
              <a:rPr lang="en-US" dirty="0" smtClean="0"/>
              <a:t>: </a:t>
            </a:r>
            <a:r>
              <a:rPr lang="en-US" dirty="0"/>
              <a:t>provided for aesthetic or visual interest. (Research indicating that it is an important aspect of overall environmental experience.)</a:t>
            </a:r>
          </a:p>
          <a:p>
            <a:endParaRPr lang="en-US" dirty="0"/>
          </a:p>
        </p:txBody>
      </p:sp>
    </p:spTree>
    <p:extLst>
      <p:ext uri="{BB962C8B-B14F-4D97-AF65-F5344CB8AC3E}">
        <p14:creationId xmlns:p14="http://schemas.microsoft.com/office/powerpoint/2010/main" val="2924891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intro1"/>
          <p:cNvPicPr>
            <a:picLocks noChangeAspect="1" noChangeArrowheads="1"/>
          </p:cNvPicPr>
          <p:nvPr/>
        </p:nvPicPr>
        <p:blipFill>
          <a:blip r:embed="rId2" cstate="print"/>
          <a:srcRect/>
          <a:stretch>
            <a:fillRect/>
          </a:stretch>
        </p:blipFill>
        <p:spPr bwMode="auto">
          <a:xfrm>
            <a:off x="304800" y="457200"/>
            <a:ext cx="4181475" cy="5181600"/>
          </a:xfrm>
          <a:prstGeom prst="rect">
            <a:avLst/>
          </a:prstGeom>
          <a:noFill/>
          <a:ln w="9525">
            <a:noFill/>
            <a:miter lim="800000"/>
            <a:headEnd/>
            <a:tailEnd/>
          </a:ln>
        </p:spPr>
      </p:pic>
      <p:pic>
        <p:nvPicPr>
          <p:cNvPr id="2051" name="Picture 6" descr="intro2"/>
          <p:cNvPicPr>
            <a:picLocks noChangeAspect="1" noChangeArrowheads="1"/>
          </p:cNvPicPr>
          <p:nvPr/>
        </p:nvPicPr>
        <p:blipFill>
          <a:blip r:embed="rId3" cstate="print"/>
          <a:srcRect/>
          <a:stretch>
            <a:fillRect/>
          </a:stretch>
        </p:blipFill>
        <p:spPr bwMode="auto">
          <a:xfrm>
            <a:off x="4648200" y="457200"/>
            <a:ext cx="4122738" cy="5181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nSpc>
                <a:spcPct val="90000"/>
              </a:lnSpc>
              <a:buNone/>
            </a:pPr>
            <a:r>
              <a:rPr lang="en-US" sz="2800" dirty="0" smtClean="0"/>
              <a:t>The design </a:t>
            </a:r>
            <a:r>
              <a:rPr lang="en-US" sz="2800" dirty="0"/>
              <a:t>of a single space may include ambient, task and accent lighting. A single light source may provide one or all three classifications. </a:t>
            </a:r>
          </a:p>
          <a:p>
            <a:pPr>
              <a:lnSpc>
                <a:spcPct val="90000"/>
              </a:lnSpc>
            </a:pPr>
            <a:endParaRPr lang="en-US" sz="2800" dirty="0"/>
          </a:p>
          <a:p>
            <a:pPr marL="0" indent="0">
              <a:lnSpc>
                <a:spcPct val="90000"/>
              </a:lnSpc>
              <a:buNone/>
            </a:pPr>
            <a:r>
              <a:rPr lang="en-US" sz="2800" dirty="0"/>
              <a:t>When analyzing light classifications study where the light is falling then track it back to the source.</a:t>
            </a:r>
          </a:p>
          <a:p>
            <a:endParaRPr lang="en-US" dirty="0"/>
          </a:p>
        </p:txBody>
      </p:sp>
    </p:spTree>
    <p:extLst>
      <p:ext uri="{BB962C8B-B14F-4D97-AF65-F5344CB8AC3E}">
        <p14:creationId xmlns:p14="http://schemas.microsoft.com/office/powerpoint/2010/main" val="65612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0" y="304800"/>
            <a:ext cx="8001000" cy="990600"/>
          </a:xfrm>
        </p:spPr>
        <p:txBody>
          <a:bodyPr/>
          <a:lstStyle/>
          <a:p>
            <a:pPr algn="l"/>
            <a:r>
              <a:rPr lang="en-US"/>
              <a:t>Ambient Light </a:t>
            </a:r>
          </a:p>
        </p:txBody>
      </p:sp>
      <p:sp>
        <p:nvSpPr>
          <p:cNvPr id="5123"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5124" name="Picture 4" descr="10"/>
          <p:cNvPicPr>
            <a:picLocks noChangeAspect="1" noChangeArrowheads="1"/>
          </p:cNvPicPr>
          <p:nvPr/>
        </p:nvPicPr>
        <p:blipFill>
          <a:blip r:embed="rId2" cstate="print"/>
          <a:srcRect/>
          <a:stretch>
            <a:fillRect/>
          </a:stretch>
        </p:blipFill>
        <p:spPr bwMode="auto">
          <a:xfrm>
            <a:off x="304800" y="1219200"/>
            <a:ext cx="7543800" cy="5170488"/>
          </a:xfrm>
          <a:prstGeom prst="rect">
            <a:avLst/>
          </a:prstGeom>
          <a:noFill/>
        </p:spPr>
      </p:pic>
    </p:spTree>
    <p:extLst>
      <p:ext uri="{BB962C8B-B14F-4D97-AF65-F5344CB8AC3E}">
        <p14:creationId xmlns:p14="http://schemas.microsoft.com/office/powerpoint/2010/main" val="2832441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228600" y="304800"/>
            <a:ext cx="8001000" cy="990600"/>
          </a:xfrm>
        </p:spPr>
        <p:txBody>
          <a:bodyPr/>
          <a:lstStyle/>
          <a:p>
            <a:pPr algn="l"/>
            <a:r>
              <a:rPr lang="en-US"/>
              <a:t>Ambient Light </a:t>
            </a:r>
          </a:p>
        </p:txBody>
      </p:sp>
      <p:sp>
        <p:nvSpPr>
          <p:cNvPr id="36867"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36869" name="Picture 5" descr="8"/>
          <p:cNvPicPr>
            <a:picLocks noChangeAspect="1" noChangeArrowheads="1"/>
          </p:cNvPicPr>
          <p:nvPr/>
        </p:nvPicPr>
        <p:blipFill>
          <a:blip r:embed="rId2" cstate="print"/>
          <a:srcRect/>
          <a:stretch>
            <a:fillRect/>
          </a:stretch>
        </p:blipFill>
        <p:spPr bwMode="auto">
          <a:xfrm>
            <a:off x="304800" y="1295400"/>
            <a:ext cx="5715000" cy="4948238"/>
          </a:xfrm>
          <a:prstGeom prst="rect">
            <a:avLst/>
          </a:prstGeom>
          <a:noFill/>
        </p:spPr>
      </p:pic>
    </p:spTree>
    <p:extLst>
      <p:ext uri="{BB962C8B-B14F-4D97-AF65-F5344CB8AC3E}">
        <p14:creationId xmlns:p14="http://schemas.microsoft.com/office/powerpoint/2010/main" val="3516217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228600" y="304800"/>
            <a:ext cx="8001000" cy="990600"/>
          </a:xfrm>
        </p:spPr>
        <p:txBody>
          <a:bodyPr/>
          <a:lstStyle/>
          <a:p>
            <a:pPr algn="l"/>
            <a:r>
              <a:rPr lang="en-US"/>
              <a:t>Ambient Light </a:t>
            </a:r>
          </a:p>
        </p:txBody>
      </p:sp>
      <p:sp>
        <p:nvSpPr>
          <p:cNvPr id="37891"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37893" name="Picture 5" descr="3"/>
          <p:cNvPicPr>
            <a:picLocks noChangeAspect="1" noChangeArrowheads="1"/>
          </p:cNvPicPr>
          <p:nvPr/>
        </p:nvPicPr>
        <p:blipFill>
          <a:blip r:embed="rId2" cstate="print"/>
          <a:srcRect/>
          <a:stretch>
            <a:fillRect/>
          </a:stretch>
        </p:blipFill>
        <p:spPr bwMode="auto">
          <a:xfrm>
            <a:off x="381000" y="1219200"/>
            <a:ext cx="4122738" cy="5334000"/>
          </a:xfrm>
          <a:prstGeom prst="rect">
            <a:avLst/>
          </a:prstGeom>
          <a:noFill/>
        </p:spPr>
      </p:pic>
    </p:spTree>
    <p:extLst>
      <p:ext uri="{BB962C8B-B14F-4D97-AF65-F5344CB8AC3E}">
        <p14:creationId xmlns:p14="http://schemas.microsoft.com/office/powerpoint/2010/main" val="1590669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228600" y="304800"/>
            <a:ext cx="8001000" cy="990600"/>
          </a:xfrm>
        </p:spPr>
        <p:txBody>
          <a:bodyPr/>
          <a:lstStyle/>
          <a:p>
            <a:pPr algn="l"/>
            <a:r>
              <a:rPr lang="en-US"/>
              <a:t>Ambient Light </a:t>
            </a:r>
          </a:p>
        </p:txBody>
      </p:sp>
      <p:sp>
        <p:nvSpPr>
          <p:cNvPr id="38915"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38917" name="Picture 5" descr="5"/>
          <p:cNvPicPr>
            <a:picLocks noChangeAspect="1" noChangeArrowheads="1"/>
          </p:cNvPicPr>
          <p:nvPr/>
        </p:nvPicPr>
        <p:blipFill>
          <a:blip r:embed="rId2" cstate="print"/>
          <a:srcRect/>
          <a:stretch>
            <a:fillRect/>
          </a:stretch>
        </p:blipFill>
        <p:spPr bwMode="auto">
          <a:xfrm>
            <a:off x="304800" y="1219200"/>
            <a:ext cx="5943600" cy="5303838"/>
          </a:xfrm>
          <a:prstGeom prst="rect">
            <a:avLst/>
          </a:prstGeom>
          <a:noFill/>
        </p:spPr>
      </p:pic>
    </p:spTree>
    <p:extLst>
      <p:ext uri="{BB962C8B-B14F-4D97-AF65-F5344CB8AC3E}">
        <p14:creationId xmlns:p14="http://schemas.microsoft.com/office/powerpoint/2010/main" val="173334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8600" y="304800"/>
            <a:ext cx="8001000" cy="990600"/>
          </a:xfrm>
        </p:spPr>
        <p:txBody>
          <a:bodyPr/>
          <a:lstStyle/>
          <a:p>
            <a:pPr algn="l"/>
            <a:r>
              <a:rPr lang="en-US"/>
              <a:t>Task Light </a:t>
            </a:r>
          </a:p>
        </p:txBody>
      </p:sp>
      <p:sp>
        <p:nvSpPr>
          <p:cNvPr id="6147"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6148" name="Picture 4" descr="1"/>
          <p:cNvPicPr>
            <a:picLocks noChangeAspect="1" noChangeArrowheads="1"/>
          </p:cNvPicPr>
          <p:nvPr/>
        </p:nvPicPr>
        <p:blipFill>
          <a:blip r:embed="rId2" cstate="print"/>
          <a:srcRect/>
          <a:stretch>
            <a:fillRect/>
          </a:stretch>
        </p:blipFill>
        <p:spPr bwMode="auto">
          <a:xfrm>
            <a:off x="304800" y="1295400"/>
            <a:ext cx="5257800" cy="5167313"/>
          </a:xfrm>
          <a:prstGeom prst="rect">
            <a:avLst/>
          </a:prstGeom>
          <a:noFill/>
        </p:spPr>
      </p:pic>
    </p:spTree>
    <p:extLst>
      <p:ext uri="{BB962C8B-B14F-4D97-AF65-F5344CB8AC3E}">
        <p14:creationId xmlns:p14="http://schemas.microsoft.com/office/powerpoint/2010/main" val="2668780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228600" y="304800"/>
            <a:ext cx="8001000" cy="990600"/>
          </a:xfrm>
        </p:spPr>
        <p:txBody>
          <a:bodyPr/>
          <a:lstStyle/>
          <a:p>
            <a:pPr algn="l"/>
            <a:r>
              <a:rPr lang="en-US"/>
              <a:t>Task Light </a:t>
            </a:r>
          </a:p>
        </p:txBody>
      </p:sp>
      <p:sp>
        <p:nvSpPr>
          <p:cNvPr id="71683"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71685" name="Picture 5" descr="night"/>
          <p:cNvPicPr>
            <a:picLocks noChangeAspect="1" noChangeArrowheads="1"/>
          </p:cNvPicPr>
          <p:nvPr/>
        </p:nvPicPr>
        <p:blipFill>
          <a:blip r:embed="rId2" cstate="print"/>
          <a:srcRect/>
          <a:stretch>
            <a:fillRect/>
          </a:stretch>
        </p:blipFill>
        <p:spPr bwMode="auto">
          <a:xfrm>
            <a:off x="2362200" y="1828800"/>
            <a:ext cx="6188075" cy="4525963"/>
          </a:xfrm>
          <a:prstGeom prst="rect">
            <a:avLst/>
          </a:prstGeom>
          <a:noFill/>
        </p:spPr>
      </p:pic>
    </p:spTree>
    <p:extLst>
      <p:ext uri="{BB962C8B-B14F-4D97-AF65-F5344CB8AC3E}">
        <p14:creationId xmlns:p14="http://schemas.microsoft.com/office/powerpoint/2010/main" val="3052282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228600" y="304800"/>
            <a:ext cx="8001000" cy="990600"/>
          </a:xfrm>
        </p:spPr>
        <p:txBody>
          <a:bodyPr/>
          <a:lstStyle/>
          <a:p>
            <a:pPr algn="l"/>
            <a:r>
              <a:rPr lang="en-US"/>
              <a:t>Task Light </a:t>
            </a:r>
          </a:p>
        </p:txBody>
      </p:sp>
      <p:sp>
        <p:nvSpPr>
          <p:cNvPr id="80899"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80901" name="Picture 5" descr="10"/>
          <p:cNvPicPr>
            <a:picLocks noChangeAspect="1" noChangeArrowheads="1"/>
          </p:cNvPicPr>
          <p:nvPr/>
        </p:nvPicPr>
        <p:blipFill>
          <a:blip r:embed="rId2" cstate="print"/>
          <a:srcRect/>
          <a:stretch>
            <a:fillRect/>
          </a:stretch>
        </p:blipFill>
        <p:spPr bwMode="auto">
          <a:xfrm>
            <a:off x="1981200" y="1219200"/>
            <a:ext cx="6819900" cy="5410200"/>
          </a:xfrm>
          <a:prstGeom prst="rect">
            <a:avLst/>
          </a:prstGeom>
          <a:noFill/>
        </p:spPr>
      </p:pic>
    </p:spTree>
    <p:extLst>
      <p:ext uri="{BB962C8B-B14F-4D97-AF65-F5344CB8AC3E}">
        <p14:creationId xmlns:p14="http://schemas.microsoft.com/office/powerpoint/2010/main" val="3805131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28600" y="304800"/>
            <a:ext cx="8001000" cy="990600"/>
          </a:xfrm>
        </p:spPr>
        <p:txBody>
          <a:bodyPr/>
          <a:lstStyle/>
          <a:p>
            <a:pPr algn="l"/>
            <a:r>
              <a:rPr lang="en-US"/>
              <a:t>Accent Light </a:t>
            </a:r>
          </a:p>
        </p:txBody>
      </p:sp>
      <p:sp>
        <p:nvSpPr>
          <p:cNvPr id="7171"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7172" name="Picture 4" descr="12"/>
          <p:cNvPicPr>
            <a:picLocks noChangeAspect="1" noChangeArrowheads="1"/>
          </p:cNvPicPr>
          <p:nvPr/>
        </p:nvPicPr>
        <p:blipFill>
          <a:blip r:embed="rId2" cstate="print"/>
          <a:srcRect/>
          <a:stretch>
            <a:fillRect/>
          </a:stretch>
        </p:blipFill>
        <p:spPr bwMode="auto">
          <a:xfrm>
            <a:off x="4418013" y="228600"/>
            <a:ext cx="4578350" cy="6400800"/>
          </a:xfrm>
          <a:prstGeom prst="rect">
            <a:avLst/>
          </a:prstGeom>
          <a:noFill/>
        </p:spPr>
      </p:pic>
    </p:spTree>
    <p:extLst>
      <p:ext uri="{BB962C8B-B14F-4D97-AF65-F5344CB8AC3E}">
        <p14:creationId xmlns:p14="http://schemas.microsoft.com/office/powerpoint/2010/main" val="279487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228600" y="304800"/>
            <a:ext cx="8001000" cy="990600"/>
          </a:xfrm>
        </p:spPr>
        <p:txBody>
          <a:bodyPr/>
          <a:lstStyle/>
          <a:p>
            <a:pPr algn="l"/>
            <a:r>
              <a:rPr lang="en-US"/>
              <a:t>Accent Light </a:t>
            </a:r>
          </a:p>
        </p:txBody>
      </p:sp>
      <p:sp>
        <p:nvSpPr>
          <p:cNvPr id="72707"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72709" name="Picture 5" descr="13"/>
          <p:cNvPicPr>
            <a:picLocks noChangeAspect="1" noChangeArrowheads="1"/>
          </p:cNvPicPr>
          <p:nvPr/>
        </p:nvPicPr>
        <p:blipFill>
          <a:blip r:embed="rId2" cstate="print"/>
          <a:srcRect/>
          <a:stretch>
            <a:fillRect/>
          </a:stretch>
        </p:blipFill>
        <p:spPr bwMode="auto">
          <a:xfrm>
            <a:off x="4419600" y="228600"/>
            <a:ext cx="4600575" cy="6324600"/>
          </a:xfrm>
          <a:prstGeom prst="rect">
            <a:avLst/>
          </a:prstGeom>
          <a:noFill/>
        </p:spPr>
      </p:pic>
    </p:spTree>
    <p:extLst>
      <p:ext uri="{BB962C8B-B14F-4D97-AF65-F5344CB8AC3E}">
        <p14:creationId xmlns:p14="http://schemas.microsoft.com/office/powerpoint/2010/main" val="508219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and Light</a:t>
            </a:r>
            <a:endParaRPr lang="en-US" dirty="0"/>
          </a:p>
        </p:txBody>
      </p:sp>
      <p:sp>
        <p:nvSpPr>
          <p:cNvPr id="3" name="Content Placeholder 2"/>
          <p:cNvSpPr>
            <a:spLocks noGrp="1"/>
          </p:cNvSpPr>
          <p:nvPr>
            <p:ph idx="1"/>
          </p:nvPr>
        </p:nvSpPr>
        <p:spPr/>
        <p:txBody>
          <a:bodyPr/>
          <a:lstStyle/>
          <a:p>
            <a:r>
              <a:rPr lang="en-US" dirty="0" smtClean="0"/>
              <a:t>Color and Light are linked; without light, we see no color</a:t>
            </a:r>
          </a:p>
          <a:p>
            <a:endParaRPr lang="en-US" dirty="0" smtClean="0"/>
          </a:p>
          <a:p>
            <a:r>
              <a:rPr lang="en-US" dirty="0" smtClean="0"/>
              <a:t>Both color and light are ‘seen’ and how we see, physically (</a:t>
            </a:r>
            <a:r>
              <a:rPr lang="en-US" dirty="0" err="1" smtClean="0"/>
              <a:t>neuro</a:t>
            </a:r>
            <a:r>
              <a:rPr lang="en-US" dirty="0" smtClean="0"/>
              <a:t> transmission from the retina to the brain)</a:t>
            </a:r>
          </a:p>
          <a:p>
            <a:r>
              <a:rPr lang="en-US" dirty="0" smtClean="0"/>
              <a:t>and what we see, conceptually, and emotionally, varies by person, across cultures, across time.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228600" y="304800"/>
            <a:ext cx="8001000" cy="990600"/>
          </a:xfrm>
        </p:spPr>
        <p:txBody>
          <a:bodyPr/>
          <a:lstStyle/>
          <a:p>
            <a:pPr algn="l"/>
            <a:r>
              <a:rPr lang="en-US"/>
              <a:t>Accent Light </a:t>
            </a:r>
          </a:p>
        </p:txBody>
      </p:sp>
      <p:sp>
        <p:nvSpPr>
          <p:cNvPr id="78851"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78853" name="Picture 5" descr="9"/>
          <p:cNvPicPr>
            <a:picLocks noChangeAspect="1" noChangeArrowheads="1"/>
          </p:cNvPicPr>
          <p:nvPr/>
        </p:nvPicPr>
        <p:blipFill>
          <a:blip r:embed="rId2" cstate="print"/>
          <a:srcRect/>
          <a:stretch>
            <a:fillRect/>
          </a:stretch>
        </p:blipFill>
        <p:spPr bwMode="auto">
          <a:xfrm>
            <a:off x="3048000" y="1371600"/>
            <a:ext cx="5867400" cy="5316538"/>
          </a:xfrm>
          <a:prstGeom prst="rect">
            <a:avLst/>
          </a:prstGeom>
          <a:noFill/>
        </p:spPr>
      </p:pic>
    </p:spTree>
    <p:extLst>
      <p:ext uri="{BB962C8B-B14F-4D97-AF65-F5344CB8AC3E}">
        <p14:creationId xmlns:p14="http://schemas.microsoft.com/office/powerpoint/2010/main" val="2702945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228600" y="304800"/>
            <a:ext cx="8001000" cy="990600"/>
          </a:xfrm>
        </p:spPr>
        <p:txBody>
          <a:bodyPr/>
          <a:lstStyle/>
          <a:p>
            <a:pPr algn="l"/>
            <a:r>
              <a:rPr lang="en-US"/>
              <a:t>Accent Light </a:t>
            </a:r>
          </a:p>
        </p:txBody>
      </p:sp>
      <p:sp>
        <p:nvSpPr>
          <p:cNvPr id="73731" name="Rectangle 3"/>
          <p:cNvSpPr>
            <a:spLocks noGrp="1" noChangeArrowheads="1"/>
          </p:cNvSpPr>
          <p:nvPr>
            <p:ph type="subTitle" idx="1"/>
          </p:nvPr>
        </p:nvSpPr>
        <p:spPr>
          <a:xfrm>
            <a:off x="685800" y="1143000"/>
            <a:ext cx="6400800" cy="5181600"/>
          </a:xfrm>
        </p:spPr>
        <p:txBody>
          <a:bodyPr/>
          <a:lstStyle/>
          <a:p>
            <a:pPr algn="l"/>
            <a:endParaRPr lang="en-US"/>
          </a:p>
          <a:p>
            <a:pPr algn="l"/>
            <a:endParaRPr lang="en-US"/>
          </a:p>
          <a:p>
            <a:pPr algn="l"/>
            <a:endParaRPr lang="en-US"/>
          </a:p>
        </p:txBody>
      </p:sp>
      <p:pic>
        <p:nvPicPr>
          <p:cNvPr id="73733" name="Picture 5" descr="15"/>
          <p:cNvPicPr>
            <a:picLocks noChangeAspect="1" noChangeArrowheads="1"/>
          </p:cNvPicPr>
          <p:nvPr/>
        </p:nvPicPr>
        <p:blipFill>
          <a:blip r:embed="rId2" cstate="print"/>
          <a:srcRect/>
          <a:stretch>
            <a:fillRect/>
          </a:stretch>
        </p:blipFill>
        <p:spPr bwMode="auto">
          <a:xfrm>
            <a:off x="4602163" y="228600"/>
            <a:ext cx="4295775" cy="6477000"/>
          </a:xfrm>
          <a:prstGeom prst="rect">
            <a:avLst/>
          </a:prstGeom>
          <a:noFill/>
        </p:spPr>
      </p:pic>
    </p:spTree>
    <p:extLst>
      <p:ext uri="{BB962C8B-B14F-4D97-AF65-F5344CB8AC3E}">
        <p14:creationId xmlns:p14="http://schemas.microsoft.com/office/powerpoint/2010/main" val="1937290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Acuity</a:t>
            </a:r>
            <a:endParaRPr lang="en-US" dirty="0"/>
          </a:p>
        </p:txBody>
      </p:sp>
      <p:sp>
        <p:nvSpPr>
          <p:cNvPr id="3" name="Content Placeholder 2"/>
          <p:cNvSpPr>
            <a:spLocks noGrp="1"/>
          </p:cNvSpPr>
          <p:nvPr>
            <p:ph idx="1"/>
          </p:nvPr>
        </p:nvSpPr>
        <p:spPr/>
        <p:txBody>
          <a:bodyPr/>
          <a:lstStyle/>
          <a:p>
            <a:r>
              <a:rPr lang="en-US" dirty="0"/>
              <a:t>The measure of ones ability to see fine detail. This ability to see fine detail decreases with age. Visual acuity is based on five factors: </a:t>
            </a:r>
          </a:p>
          <a:p>
            <a:endParaRPr lang="en-US" dirty="0"/>
          </a:p>
          <a:p>
            <a:pPr lvl="1"/>
            <a:r>
              <a:rPr lang="en-US" b="1" dirty="0"/>
              <a:t>Visual Angle</a:t>
            </a:r>
          </a:p>
          <a:p>
            <a:pPr lvl="1"/>
            <a:r>
              <a:rPr lang="en-US" b="1" dirty="0"/>
              <a:t>Luminance </a:t>
            </a:r>
          </a:p>
          <a:p>
            <a:pPr lvl="1"/>
            <a:r>
              <a:rPr lang="en-US" b="1" dirty="0"/>
              <a:t>Time</a:t>
            </a:r>
          </a:p>
          <a:p>
            <a:pPr lvl="1"/>
            <a:r>
              <a:rPr lang="en-US" b="1" dirty="0"/>
              <a:t>Contrast</a:t>
            </a:r>
          </a:p>
          <a:p>
            <a:pPr lvl="1"/>
            <a:r>
              <a:rPr lang="en-US" b="1" dirty="0"/>
              <a:t>Color</a:t>
            </a:r>
          </a:p>
          <a:p>
            <a:endParaRPr lang="en-US" dirty="0"/>
          </a:p>
        </p:txBody>
      </p:sp>
    </p:spTree>
    <p:extLst>
      <p:ext uri="{BB962C8B-B14F-4D97-AF65-F5344CB8AC3E}">
        <p14:creationId xmlns:p14="http://schemas.microsoft.com/office/powerpoint/2010/main" val="2683895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amount of light falling on the surface of an object can influence visual acuity. </a:t>
            </a:r>
          </a:p>
        </p:txBody>
      </p:sp>
      <p:pic>
        <p:nvPicPr>
          <p:cNvPr id="4" name="Picture 4" descr="illuminance"/>
          <p:cNvPicPr>
            <a:picLocks noGrp="1" noChangeAspect="1" noChangeArrowheads="1"/>
          </p:cNvPicPr>
          <p:nvPr>
            <p:ph idx="1"/>
          </p:nvPr>
        </p:nvPicPr>
        <p:blipFill>
          <a:blip r:embed="rId2" cstate="print"/>
          <a:srcRect t="2395" b="2395"/>
          <a:stretch>
            <a:fillRect/>
          </a:stretch>
        </p:blipFill>
        <p:spPr bwMode="auto">
          <a:prstGeom prst="rect">
            <a:avLst/>
          </a:prstGeom>
          <a:noFill/>
        </p:spPr>
      </p:pic>
    </p:spTree>
    <p:extLst>
      <p:ext uri="{BB962C8B-B14F-4D97-AF65-F5344CB8AC3E}">
        <p14:creationId xmlns:p14="http://schemas.microsoft.com/office/powerpoint/2010/main" val="2606207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90"/>
          <p:cNvPicPr>
            <a:picLocks noChangeAspect="1" noChangeArrowheads="1"/>
          </p:cNvPicPr>
          <p:nvPr/>
        </p:nvPicPr>
        <p:blipFill>
          <a:blip r:embed="rId2" cstate="print"/>
          <a:srcRect t="9055"/>
          <a:stretch>
            <a:fillRect/>
          </a:stretch>
        </p:blipFill>
        <p:spPr bwMode="auto">
          <a:xfrm>
            <a:off x="4495800" y="4191000"/>
            <a:ext cx="1981200" cy="1530350"/>
          </a:xfrm>
          <a:prstGeom prst="rect">
            <a:avLst/>
          </a:prstGeom>
          <a:noFill/>
        </p:spPr>
      </p:pic>
      <p:sp>
        <p:nvSpPr>
          <p:cNvPr id="24579" name="Rectangle 3"/>
          <p:cNvSpPr>
            <a:spLocks noGrp="1" noChangeArrowheads="1"/>
          </p:cNvSpPr>
          <p:nvPr>
            <p:ph type="ctrTitle"/>
          </p:nvPr>
        </p:nvSpPr>
        <p:spPr>
          <a:xfrm>
            <a:off x="228600" y="228600"/>
            <a:ext cx="7772400" cy="533400"/>
          </a:xfrm>
        </p:spPr>
        <p:txBody>
          <a:bodyPr/>
          <a:lstStyle/>
          <a:p>
            <a:pPr algn="l"/>
            <a:r>
              <a:rPr lang="en-US" sz="4000" dirty="0"/>
              <a:t>Contrast</a:t>
            </a:r>
            <a:r>
              <a:rPr lang="en-US" sz="4000" dirty="0" smtClean="0"/>
              <a:t> </a:t>
            </a:r>
            <a:r>
              <a:rPr lang="en-US" sz="4000" dirty="0"/>
              <a:t>&amp;</a:t>
            </a:r>
            <a:r>
              <a:rPr lang="en-US" sz="4000" dirty="0" smtClean="0"/>
              <a:t> </a:t>
            </a:r>
            <a:r>
              <a:rPr lang="en-US" sz="4000" dirty="0"/>
              <a:t>Visual Acuity</a:t>
            </a:r>
          </a:p>
        </p:txBody>
      </p:sp>
      <p:pic>
        <p:nvPicPr>
          <p:cNvPr id="24581" name="Picture 5" descr="1"/>
          <p:cNvPicPr>
            <a:picLocks noChangeAspect="1" noChangeArrowheads="1"/>
          </p:cNvPicPr>
          <p:nvPr/>
        </p:nvPicPr>
        <p:blipFill>
          <a:blip r:embed="rId3" cstate="print"/>
          <a:srcRect t="8612"/>
          <a:stretch>
            <a:fillRect/>
          </a:stretch>
        </p:blipFill>
        <p:spPr bwMode="auto">
          <a:xfrm>
            <a:off x="381000" y="838200"/>
            <a:ext cx="1981200" cy="1538288"/>
          </a:xfrm>
          <a:prstGeom prst="rect">
            <a:avLst/>
          </a:prstGeom>
          <a:noFill/>
        </p:spPr>
      </p:pic>
      <p:pic>
        <p:nvPicPr>
          <p:cNvPr id="24582" name="Picture 6" descr="10"/>
          <p:cNvPicPr>
            <a:picLocks noChangeAspect="1" noChangeArrowheads="1"/>
          </p:cNvPicPr>
          <p:nvPr/>
        </p:nvPicPr>
        <p:blipFill>
          <a:blip r:embed="rId4" cstate="print"/>
          <a:srcRect t="9055"/>
          <a:stretch>
            <a:fillRect/>
          </a:stretch>
        </p:blipFill>
        <p:spPr bwMode="auto">
          <a:xfrm>
            <a:off x="2438400" y="838200"/>
            <a:ext cx="1981200" cy="1530350"/>
          </a:xfrm>
          <a:prstGeom prst="rect">
            <a:avLst/>
          </a:prstGeom>
          <a:noFill/>
        </p:spPr>
      </p:pic>
      <p:pic>
        <p:nvPicPr>
          <p:cNvPr id="24583" name="Picture 7" descr="20"/>
          <p:cNvPicPr>
            <a:picLocks noChangeAspect="1" noChangeArrowheads="1"/>
          </p:cNvPicPr>
          <p:nvPr/>
        </p:nvPicPr>
        <p:blipFill>
          <a:blip r:embed="rId5" cstate="print"/>
          <a:srcRect t="9055"/>
          <a:stretch>
            <a:fillRect/>
          </a:stretch>
        </p:blipFill>
        <p:spPr bwMode="auto">
          <a:xfrm>
            <a:off x="4495800" y="838200"/>
            <a:ext cx="1981200" cy="1530350"/>
          </a:xfrm>
          <a:prstGeom prst="rect">
            <a:avLst/>
          </a:prstGeom>
          <a:noFill/>
        </p:spPr>
      </p:pic>
      <p:pic>
        <p:nvPicPr>
          <p:cNvPr id="24584" name="Picture 8" descr="30"/>
          <p:cNvPicPr>
            <a:picLocks noChangeAspect="1" noChangeArrowheads="1"/>
          </p:cNvPicPr>
          <p:nvPr/>
        </p:nvPicPr>
        <p:blipFill>
          <a:blip r:embed="rId6" cstate="print"/>
          <a:srcRect t="9055"/>
          <a:stretch>
            <a:fillRect/>
          </a:stretch>
        </p:blipFill>
        <p:spPr bwMode="auto">
          <a:xfrm>
            <a:off x="381000" y="2514600"/>
            <a:ext cx="1981200" cy="1530350"/>
          </a:xfrm>
          <a:prstGeom prst="rect">
            <a:avLst/>
          </a:prstGeom>
          <a:noFill/>
        </p:spPr>
      </p:pic>
      <p:pic>
        <p:nvPicPr>
          <p:cNvPr id="24585" name="Picture 9" descr="40"/>
          <p:cNvPicPr>
            <a:picLocks noChangeAspect="1" noChangeArrowheads="1"/>
          </p:cNvPicPr>
          <p:nvPr/>
        </p:nvPicPr>
        <p:blipFill>
          <a:blip r:embed="rId7" cstate="print"/>
          <a:srcRect t="9412"/>
          <a:stretch>
            <a:fillRect/>
          </a:stretch>
        </p:blipFill>
        <p:spPr bwMode="auto">
          <a:xfrm>
            <a:off x="2438400" y="2514600"/>
            <a:ext cx="1981200" cy="1530350"/>
          </a:xfrm>
          <a:prstGeom prst="rect">
            <a:avLst/>
          </a:prstGeom>
          <a:noFill/>
        </p:spPr>
      </p:pic>
      <p:pic>
        <p:nvPicPr>
          <p:cNvPr id="24586" name="Picture 10" descr="50"/>
          <p:cNvPicPr>
            <a:picLocks noChangeAspect="1" noChangeArrowheads="1"/>
          </p:cNvPicPr>
          <p:nvPr/>
        </p:nvPicPr>
        <p:blipFill>
          <a:blip r:embed="rId8" cstate="print"/>
          <a:srcRect t="9055"/>
          <a:stretch>
            <a:fillRect/>
          </a:stretch>
        </p:blipFill>
        <p:spPr bwMode="auto">
          <a:xfrm>
            <a:off x="4495800" y="2514600"/>
            <a:ext cx="1981200" cy="1531938"/>
          </a:xfrm>
          <a:prstGeom prst="rect">
            <a:avLst/>
          </a:prstGeom>
          <a:noFill/>
        </p:spPr>
      </p:pic>
      <p:pic>
        <p:nvPicPr>
          <p:cNvPr id="24587" name="Picture 11" descr="70"/>
          <p:cNvPicPr>
            <a:picLocks noChangeAspect="1" noChangeArrowheads="1"/>
          </p:cNvPicPr>
          <p:nvPr/>
        </p:nvPicPr>
        <p:blipFill>
          <a:blip r:embed="rId9" cstate="print"/>
          <a:srcRect t="9055"/>
          <a:stretch>
            <a:fillRect/>
          </a:stretch>
        </p:blipFill>
        <p:spPr bwMode="auto">
          <a:xfrm>
            <a:off x="381000" y="4191000"/>
            <a:ext cx="1981200" cy="1531938"/>
          </a:xfrm>
          <a:prstGeom prst="rect">
            <a:avLst/>
          </a:prstGeom>
          <a:noFill/>
        </p:spPr>
      </p:pic>
      <p:pic>
        <p:nvPicPr>
          <p:cNvPr id="24588" name="Picture 12" descr="80"/>
          <p:cNvPicPr>
            <a:picLocks noChangeAspect="1" noChangeArrowheads="1"/>
          </p:cNvPicPr>
          <p:nvPr/>
        </p:nvPicPr>
        <p:blipFill>
          <a:blip r:embed="rId10" cstate="print"/>
          <a:srcRect t="9055"/>
          <a:stretch>
            <a:fillRect/>
          </a:stretch>
        </p:blipFill>
        <p:spPr bwMode="auto">
          <a:xfrm>
            <a:off x="2438400" y="4191000"/>
            <a:ext cx="1981200" cy="1530350"/>
          </a:xfrm>
          <a:prstGeom prst="rect">
            <a:avLst/>
          </a:prstGeom>
          <a:noFill/>
        </p:spPr>
      </p:pic>
    </p:spTree>
    <p:extLst>
      <p:ext uri="{BB962C8B-B14F-4D97-AF65-F5344CB8AC3E}">
        <p14:creationId xmlns:p14="http://schemas.microsoft.com/office/powerpoint/2010/main" val="859144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2"/>
          <p:cNvSpPr>
            <a:spLocks noGrp="1" noChangeArrowheads="1"/>
          </p:cNvSpPr>
          <p:nvPr>
            <p:ph type="title"/>
          </p:nvPr>
        </p:nvSpPr>
        <p:spPr/>
        <p:txBody>
          <a:bodyPr/>
          <a:lstStyle/>
          <a:p>
            <a:pPr eaLnBrk="1" hangingPunct="1"/>
            <a:r>
              <a:rPr lang="en-US" sz="2800">
                <a:latin typeface="Arial" charset="0"/>
                <a:ea typeface="ＭＳ Ｐゴシック" charset="0"/>
                <a:cs typeface="ＭＳ Ｐゴシック" charset="0"/>
              </a:rPr>
              <a:t>Color:  a palette is a structured set of relationships</a:t>
            </a:r>
          </a:p>
        </p:txBody>
      </p:sp>
      <p:sp>
        <p:nvSpPr>
          <p:cNvPr id="205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051" name="Picture 5" descr="RCWpng5x5dpi72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344328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2209800"/>
            <a:ext cx="3375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227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307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3075" name="Picture 4"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09800"/>
            <a:ext cx="50292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23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409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4099" name="Picture 4" desc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133600"/>
            <a:ext cx="53340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46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512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123" name="Picture 4"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09800"/>
            <a:ext cx="51054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451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6146"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6147"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438400"/>
            <a:ext cx="43053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343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produce </a:t>
            </a:r>
            <a:r>
              <a:rPr lang="en-US" dirty="0"/>
              <a:t>heat, light, ultraviolet rays, x-rays, and other forms of radiation. </a:t>
            </a:r>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2809654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717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171" name="Picture 4"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54229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287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What is color theory?</a:t>
            </a:r>
            <a:endParaRPr lang="en-US" b="1">
              <a:solidFill>
                <a:srgbClr val="640000"/>
              </a:solidFill>
              <a:latin typeface="Arial" charset="0"/>
              <a:ea typeface="ＭＳ Ｐゴシック" charset="0"/>
              <a:cs typeface="ＭＳ Ｐゴシック" charset="0"/>
            </a:endParaRPr>
          </a:p>
        </p:txBody>
      </p:sp>
      <p:sp>
        <p:nvSpPr>
          <p:cNvPr id="8194" name="Rectangle 3"/>
          <p:cNvSpPr>
            <a:spLocks noGrp="1" noChangeArrowheads="1"/>
          </p:cNvSpPr>
          <p:nvPr>
            <p:ph type="body" idx="1"/>
          </p:nvPr>
        </p:nvSpPr>
        <p:spPr/>
        <p:txBody>
          <a:bodyPr/>
          <a:lstStyle/>
          <a:p>
            <a:pPr eaLnBrk="1" hangingPunct="1">
              <a:buFontTx/>
              <a:buNone/>
            </a:pPr>
            <a:r>
              <a:rPr lang="en-US" sz="2000">
                <a:latin typeface="Arial" charset="0"/>
                <a:ea typeface="ＭＳ Ｐゴシック" charset="0"/>
                <a:cs typeface="ＭＳ Ｐゴシック" charset="0"/>
              </a:rPr>
              <a:t>Color Theory is a set of principles used to create harmonious color combinations. </a:t>
            </a:r>
          </a:p>
          <a:p>
            <a:pPr eaLnBrk="1" hangingPunct="1">
              <a:buFontTx/>
              <a:buNone/>
            </a:pPr>
            <a:endParaRPr lang="en-US" sz="2000">
              <a:latin typeface="Arial" charset="0"/>
              <a:ea typeface="ＭＳ Ｐゴシック" charset="0"/>
              <a:cs typeface="ＭＳ Ｐゴシック" charset="0"/>
            </a:endParaRPr>
          </a:p>
          <a:p>
            <a:pPr eaLnBrk="1" hangingPunct="1">
              <a:buFontTx/>
              <a:buNone/>
            </a:pPr>
            <a:r>
              <a:rPr lang="en-US" sz="2000">
                <a:latin typeface="Arial" charset="0"/>
                <a:ea typeface="ＭＳ Ｐゴシック" charset="0"/>
                <a:cs typeface="ＭＳ Ｐゴシック" charset="0"/>
              </a:rPr>
              <a:t>Color relationships can be visually represented with a color wheel — the color spectrum wrapped onto a circle.</a:t>
            </a:r>
          </a:p>
          <a:p>
            <a:pPr eaLnBrk="1" hangingPunct="1">
              <a:buFontTx/>
              <a:buNone/>
            </a:pPr>
            <a:endParaRPr lang="en-US" sz="2000">
              <a:latin typeface="Arial" charset="0"/>
              <a:ea typeface="ＭＳ Ｐゴシック" charset="0"/>
              <a:cs typeface="ＭＳ Ｐゴシック" charset="0"/>
            </a:endParaRPr>
          </a:p>
          <a:p>
            <a:pPr eaLnBrk="1" hangingPunct="1">
              <a:buFontTx/>
              <a:buNone/>
            </a:pPr>
            <a:r>
              <a:rPr lang="en-US" sz="2000">
                <a:latin typeface="Arial" charset="0"/>
                <a:ea typeface="ＭＳ Ｐゴシック" charset="0"/>
                <a:cs typeface="ＭＳ Ｐゴシック" charset="0"/>
              </a:rPr>
              <a:t>The color wheel is a visual representation of color theory:</a:t>
            </a:r>
          </a:p>
        </p:txBody>
      </p:sp>
    </p:spTree>
    <p:extLst>
      <p:ext uri="{BB962C8B-B14F-4D97-AF65-F5344CB8AC3E}">
        <p14:creationId xmlns:p14="http://schemas.microsoft.com/office/powerpoint/2010/main" val="753917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sz="2400">
                <a:latin typeface="Verdana" charset="0"/>
                <a:ea typeface="ＭＳ Ｐゴシック" charset="0"/>
                <a:cs typeface="ＭＳ Ｐゴシック" charset="0"/>
              </a:rPr>
              <a:t>History of color theory</a:t>
            </a:r>
            <a:endParaRPr lang="en-US" sz="1300">
              <a:solidFill>
                <a:srgbClr val="C8071C"/>
              </a:solidFill>
              <a:latin typeface="Verdana" charset="0"/>
              <a:ea typeface="ＭＳ Ｐゴシック" charset="0"/>
              <a:cs typeface="ＭＳ Ｐゴシック" charset="0"/>
            </a:endParaRPr>
          </a:p>
        </p:txBody>
      </p:sp>
      <p:sp>
        <p:nvSpPr>
          <p:cNvPr id="9218" name="Rectangle 3"/>
          <p:cNvSpPr>
            <a:spLocks noGrp="1" noChangeArrowheads="1"/>
          </p:cNvSpPr>
          <p:nvPr>
            <p:ph type="body" idx="1"/>
          </p:nvPr>
        </p:nvSpPr>
        <p:spPr/>
        <p:txBody>
          <a:bodyPr/>
          <a:lstStyle/>
          <a:p>
            <a:pPr eaLnBrk="1" hangingPunct="1"/>
            <a:r>
              <a:rPr lang="en-US" sz="1800">
                <a:latin typeface="Arial" charset="0"/>
                <a:ea typeface="ＭＳ Ｐゴシック" charset="0"/>
                <a:cs typeface="ＭＳ Ｐゴシック" charset="0"/>
              </a:rPr>
              <a:t>The first color wheel was invented by Sir Isaac Newton. He split white sunlight into red, orange, yellow, green, cyan, and blue beams; then he joined the two ends of the color spectrum together to show the natural progression of colors. Newton associated each color with a note of a musical scale.</a:t>
            </a:r>
          </a:p>
          <a:p>
            <a:pPr eaLnBrk="1" hangingPunct="1"/>
            <a:endParaRPr lang="en-US" sz="1800">
              <a:latin typeface="Arial" charset="0"/>
              <a:ea typeface="ＭＳ Ｐゴシック" charset="0"/>
              <a:cs typeface="ＭＳ Ｐゴシック" charset="0"/>
            </a:endParaRPr>
          </a:p>
          <a:p>
            <a:pPr eaLnBrk="1" hangingPunct="1"/>
            <a:r>
              <a:rPr lang="en-US" sz="1800">
                <a:latin typeface="Arial" charset="0"/>
                <a:ea typeface="ＭＳ Ｐゴシック" charset="0"/>
                <a:cs typeface="ＭＳ Ｐゴシック" charset="0"/>
              </a:rPr>
              <a:t>The current form of color theory was developed by </a:t>
            </a:r>
            <a:r>
              <a:rPr lang="en-US" sz="1800">
                <a:latin typeface="Arial" charset="0"/>
                <a:ea typeface="ＭＳ Ｐゴシック" charset="0"/>
                <a:cs typeface="ＭＳ Ｐゴシック" charset="0"/>
                <a:hlinkClick r:id="rId2"/>
              </a:rPr>
              <a:t>Johannes Itten</a:t>
            </a:r>
            <a:r>
              <a:rPr lang="en-US" sz="1800">
                <a:latin typeface="Arial" charset="0"/>
                <a:ea typeface="ＭＳ Ｐゴシック" charset="0"/>
                <a:cs typeface="ＭＳ Ｐゴシック" charset="0"/>
              </a:rPr>
              <a:t>, a Swiss color and art theorist who was teaching at the School of Applied Arts in Weimar, Germany. This school is also known as 'Bauhaus'. Johannes Itten developed 'color chords' and modified the color wheel. Itten's color wheel is based on red, yellow, and blue colors as the primary triad and includes twelve hues.</a:t>
            </a:r>
          </a:p>
          <a:p>
            <a:pPr eaLnBrk="1" hangingPunct="1"/>
            <a:endParaRPr lang="en-US" sz="1800">
              <a:latin typeface="Arial" charset="0"/>
              <a:ea typeface="ＭＳ Ｐゴシック" charset="0"/>
              <a:cs typeface="ＭＳ Ｐゴシック" charset="0"/>
            </a:endParaRPr>
          </a:p>
        </p:txBody>
      </p:sp>
    </p:spTree>
    <p:extLst>
      <p:ext uri="{BB962C8B-B14F-4D97-AF65-F5344CB8AC3E}">
        <p14:creationId xmlns:p14="http://schemas.microsoft.com/office/powerpoint/2010/main" val="4174496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pPr eaLnBrk="1" hangingPunct="1"/>
            <a:r>
              <a:rPr lang="en-US" sz="2800">
                <a:latin typeface="Arial" charset="0"/>
                <a:ea typeface="ＭＳ Ｐゴシック" charset="0"/>
                <a:cs typeface="ＭＳ Ｐゴシック" charset="0"/>
              </a:rPr>
              <a:t>Color Systems</a:t>
            </a:r>
          </a:p>
        </p:txBody>
      </p:sp>
      <p:sp>
        <p:nvSpPr>
          <p:cNvPr id="10242"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http://www.worqx.com/color/color_systems.htm</a:t>
            </a:r>
          </a:p>
        </p:txBody>
      </p:sp>
    </p:spTree>
    <p:extLst>
      <p:ext uri="{BB962C8B-B14F-4D97-AF65-F5344CB8AC3E}">
        <p14:creationId xmlns:p14="http://schemas.microsoft.com/office/powerpoint/2010/main" val="1982475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sz="2000">
                <a:latin typeface="Arial" charset="0"/>
                <a:ea typeface="ＭＳ Ｐゴシック" charset="0"/>
                <a:cs typeface="ＭＳ Ｐゴシック" charset="0"/>
              </a:rPr>
              <a:t>saturated color</a:t>
            </a:r>
          </a:p>
        </p:txBody>
      </p:sp>
      <p:sp>
        <p:nvSpPr>
          <p:cNvPr id="11266"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1267" name="Picture 6" descr="pop_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133600"/>
            <a:ext cx="314166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saturatio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74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229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2291" name="Picture 4" descr="pecos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418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331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3315" name="Picture 4" descr="peco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58943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746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433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4339" name="Picture 4" descr="En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4822825"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903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536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5363" name="Picture 4" descr="D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943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820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6386"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6387" name="Picture 4" descr="Family 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5943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97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Sources</a:t>
            </a:r>
            <a:br>
              <a:rPr lang="en-US" dirty="0" smtClean="0"/>
            </a:br>
            <a:r>
              <a:rPr lang="en-US" dirty="0" smtClean="0"/>
              <a:t>Natural &amp; Artificial </a:t>
            </a:r>
            <a:endParaRPr lang="en-US" dirty="0"/>
          </a:p>
        </p:txBody>
      </p:sp>
      <p:sp>
        <p:nvSpPr>
          <p:cNvPr id="3" name="Content Placeholder 2"/>
          <p:cNvSpPr>
            <a:spLocks noGrp="1"/>
          </p:cNvSpPr>
          <p:nvPr>
            <p:ph idx="1"/>
          </p:nvPr>
        </p:nvSpPr>
        <p:spPr/>
        <p:txBody>
          <a:bodyPr/>
          <a:lstStyle/>
          <a:p>
            <a:r>
              <a:rPr lang="en-US" sz="2000" dirty="0"/>
              <a:t>There are many sources of light. </a:t>
            </a:r>
            <a:r>
              <a:rPr lang="en-US" sz="2000" dirty="0" smtClean="0"/>
              <a:t>For us, the Sun produces all of our ‘daylight’, while artificial sources are mostly electric, along with fire in the form of candles, gas lights, torches. </a:t>
            </a:r>
          </a:p>
          <a:p>
            <a:endParaRPr lang="en-US" sz="2000" dirty="0" smtClean="0"/>
          </a:p>
          <a:p>
            <a:r>
              <a:rPr lang="en-US" sz="2000" dirty="0" smtClean="0"/>
              <a:t>The </a:t>
            </a:r>
            <a:r>
              <a:rPr lang="en-US" sz="2000" dirty="0"/>
              <a:t>most common light sources are thermal: a body at a given temperature emits a characteristic spectrum of black-body radiation. </a:t>
            </a:r>
            <a:endParaRPr lang="en-US" sz="2000" dirty="0" smtClean="0"/>
          </a:p>
          <a:p>
            <a:endParaRPr lang="en-US" sz="2000" dirty="0"/>
          </a:p>
          <a:p>
            <a:r>
              <a:rPr lang="en-US" sz="2000" dirty="0" smtClean="0"/>
              <a:t>A </a:t>
            </a:r>
            <a:r>
              <a:rPr lang="en-US" sz="2000" dirty="0"/>
              <a:t>simple thermal source is sunlight, the radiation emitted by the chromosphere of the Sun at around 6,000 Kelvin peaks in the visible region of the electromagnetic spectrum when plotted in wavelength </a:t>
            </a:r>
            <a:r>
              <a:rPr lang="en-US" sz="2000" dirty="0" smtClean="0"/>
              <a:t>units </a:t>
            </a:r>
            <a:r>
              <a:rPr lang="en-US" sz="2000" dirty="0"/>
              <a:t>and roughly 44% of sunlight energy that reaches the ground is </a:t>
            </a:r>
            <a:r>
              <a:rPr lang="en-US" sz="2000" dirty="0" smtClean="0"/>
              <a:t>visible.</a:t>
            </a:r>
            <a:endParaRPr lang="en-US" sz="2000" dirty="0"/>
          </a:p>
        </p:txBody>
      </p:sp>
    </p:spTree>
    <p:extLst>
      <p:ext uri="{BB962C8B-B14F-4D97-AF65-F5344CB8AC3E}">
        <p14:creationId xmlns:p14="http://schemas.microsoft.com/office/powerpoint/2010/main" val="2859526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741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7411" name="Picture 4" descr="i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133600"/>
            <a:ext cx="25130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i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44958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38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sz="2000">
                <a:latin typeface="Arial" charset="0"/>
                <a:ea typeface="ＭＳ Ｐゴシック" charset="0"/>
                <a:cs typeface="ＭＳ Ｐゴシック" charset="0"/>
              </a:rPr>
              <a:t>analogous colors </a:t>
            </a:r>
          </a:p>
        </p:txBody>
      </p:sp>
      <p:sp>
        <p:nvSpPr>
          <p:cNvPr id="1843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8435" name="Picture 4" descr="31117_4155_by_Mr%2DEck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33600"/>
            <a:ext cx="49752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765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Colors and their corresponding wavelengths </a:t>
            </a:r>
            <a:endParaRPr lang="en-US" dirty="0"/>
          </a:p>
        </p:txBody>
      </p:sp>
      <p:pic>
        <p:nvPicPr>
          <p:cNvPr id="6" name="Content Placeholder 5" descr="spectrum.jpg"/>
          <p:cNvPicPr>
            <a:picLocks noGrp="1" noChangeAspect="1"/>
          </p:cNvPicPr>
          <p:nvPr>
            <p:ph idx="1"/>
          </p:nvPr>
        </p:nvPicPr>
        <p:blipFill>
          <a:blip r:embed="rId2"/>
          <a:stretch>
            <a:fillRect/>
          </a:stretch>
        </p:blipFill>
        <p:spPr>
          <a:xfrm>
            <a:off x="457200" y="2005301"/>
            <a:ext cx="8229600" cy="3715761"/>
          </a:xfr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 O Y G B I V</a:t>
            </a:r>
            <a:br>
              <a:rPr lang="en-US" dirty="0" smtClean="0"/>
            </a:br>
            <a:r>
              <a:rPr lang="en-US" sz="2000" dirty="0" smtClean="0"/>
              <a:t>an acronym for the sequence of colors in the rainbow</a:t>
            </a:r>
            <a:br>
              <a:rPr lang="en-US" sz="2000" dirty="0" smtClean="0"/>
            </a:br>
            <a:r>
              <a:rPr lang="en-US" sz="2000" dirty="0" smtClean="0"/>
              <a:t>red, orange, yellow, green, blue, indigo, violet</a:t>
            </a:r>
            <a:endParaRPr lang="en-US" sz="2000" dirty="0"/>
          </a:p>
        </p:txBody>
      </p:sp>
      <p:pic>
        <p:nvPicPr>
          <p:cNvPr id="4" name="Content Placeholder 3" descr="800px-Rainbow-diagram-ROYGBIV.svg.png"/>
          <p:cNvPicPr>
            <a:picLocks noGrp="1" noChangeAspect="1"/>
          </p:cNvPicPr>
          <p:nvPr>
            <p:ph idx="1"/>
          </p:nvPr>
        </p:nvPicPr>
        <p:blipFill>
          <a:blip r:embed="rId2"/>
          <a:stretch>
            <a:fillRect/>
          </a:stretch>
        </p:blipFill>
        <p:spPr>
          <a:xfrm>
            <a:off x="457200" y="1752600"/>
            <a:ext cx="8229600" cy="4114800"/>
          </a:xfr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Sir Isaac Newton's (1666) color wheel is made up of 12 colors, which are classified into three categories</a:t>
            </a:r>
            <a:endParaRPr lang="en-US" sz="2400" dirty="0"/>
          </a:p>
        </p:txBody>
      </p:sp>
      <p:pic>
        <p:nvPicPr>
          <p:cNvPr id="6" name="Content Placeholder 5" descr="HGTV_Color-Wheel-Full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smtClean="0"/>
              <a:t>In 1666, Sir Isaac Newton performed a prism experiment in which he discovered that pure white light contains the full spectrum of colors — in effect, creating the world’s first color wheel. </a:t>
            </a:r>
          </a:p>
          <a:p>
            <a:endParaRPr lang="en-US" sz="2400" dirty="0" smtClean="0"/>
          </a:p>
          <a:p>
            <a:r>
              <a:rPr lang="en-US" sz="2400" dirty="0" smtClean="0"/>
              <a:t>From there, philosophers, scientists, artists and designers have continued studying the components of color and its physical, psychological and philosophical effects.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In optics, a prism is a transparent optical element with flat, polished surfaces that refract l</a:t>
            </a:r>
            <a:r>
              <a:rPr lang="en-US" sz="2000" dirty="0" smtClean="0"/>
              <a:t>ight.</a:t>
            </a:r>
          </a:p>
          <a:p>
            <a:r>
              <a:rPr lang="en-US" sz="2000" dirty="0" smtClean="0"/>
              <a:t> </a:t>
            </a:r>
          </a:p>
          <a:p>
            <a:r>
              <a:rPr lang="en-US" sz="2000" dirty="0" smtClean="0"/>
              <a:t>At </a:t>
            </a:r>
            <a:r>
              <a:rPr lang="en-US" sz="2000" dirty="0"/>
              <a:t>least two of the flat surfaces must have an angle between them. </a:t>
            </a:r>
            <a:endParaRPr lang="en-US" sz="2000" dirty="0" smtClean="0"/>
          </a:p>
          <a:p>
            <a:endParaRPr lang="en-US" sz="2000" dirty="0" smtClean="0"/>
          </a:p>
          <a:p>
            <a:pPr marL="0" indent="0">
              <a:buNone/>
            </a:pPr>
            <a:r>
              <a:rPr lang="en-US" sz="2000" dirty="0"/>
              <a:t>Light changes speed as it </a:t>
            </a:r>
            <a:endParaRPr lang="en-US" sz="2000" dirty="0" smtClean="0"/>
          </a:p>
          <a:p>
            <a:pPr marL="0" indent="0">
              <a:buNone/>
            </a:pPr>
            <a:r>
              <a:rPr lang="en-US" sz="2000" dirty="0" smtClean="0"/>
              <a:t>moves </a:t>
            </a:r>
            <a:r>
              <a:rPr lang="en-US" sz="2000" dirty="0"/>
              <a:t>from one medium </a:t>
            </a:r>
            <a:endParaRPr lang="en-US" sz="2000" dirty="0" smtClean="0"/>
          </a:p>
          <a:p>
            <a:pPr marL="0" indent="0">
              <a:buNone/>
            </a:pPr>
            <a:r>
              <a:rPr lang="en-US" sz="2000" dirty="0" smtClean="0"/>
              <a:t>to </a:t>
            </a:r>
            <a:r>
              <a:rPr lang="en-US" sz="2000" dirty="0"/>
              <a:t>another (for example, </a:t>
            </a:r>
            <a:endParaRPr lang="en-US" sz="2000" dirty="0" smtClean="0"/>
          </a:p>
          <a:p>
            <a:pPr marL="0" indent="0">
              <a:buNone/>
            </a:pPr>
            <a:r>
              <a:rPr lang="en-US" sz="2000" dirty="0" smtClean="0"/>
              <a:t>from </a:t>
            </a:r>
            <a:r>
              <a:rPr lang="en-US" sz="2000" dirty="0"/>
              <a:t>air into the glass of the prism). </a:t>
            </a:r>
            <a:endParaRPr lang="en-US" sz="2000" dirty="0" smtClean="0"/>
          </a:p>
          <a:p>
            <a:pPr marL="0" indent="0">
              <a:buNone/>
            </a:pPr>
            <a:r>
              <a:rPr lang="en-US" sz="2000" dirty="0" smtClean="0"/>
              <a:t>This </a:t>
            </a:r>
            <a:r>
              <a:rPr lang="en-US" sz="2000" dirty="0"/>
              <a:t>speed change causes the light </a:t>
            </a:r>
            <a:endParaRPr lang="en-US" sz="2000" dirty="0" smtClean="0"/>
          </a:p>
          <a:p>
            <a:pPr marL="0" indent="0">
              <a:buNone/>
            </a:pPr>
            <a:r>
              <a:rPr lang="en-US" sz="2000" dirty="0" smtClean="0"/>
              <a:t>to </a:t>
            </a:r>
            <a:r>
              <a:rPr lang="en-US" sz="2000" dirty="0"/>
              <a:t>be refracted and to enter the new </a:t>
            </a:r>
            <a:endParaRPr lang="en-US" sz="2000" dirty="0" smtClean="0"/>
          </a:p>
          <a:p>
            <a:pPr marL="0" indent="0">
              <a:buNone/>
            </a:pPr>
            <a:r>
              <a:rPr lang="en-US" sz="2000" dirty="0" smtClean="0"/>
              <a:t>medium </a:t>
            </a:r>
            <a:r>
              <a:rPr lang="en-US" sz="2000" dirty="0"/>
              <a:t>at a different angle </a:t>
            </a:r>
          </a:p>
        </p:txBody>
      </p:sp>
      <p:pic>
        <p:nvPicPr>
          <p:cNvPr id="4" name="Picture 3"/>
          <p:cNvPicPr>
            <a:picLocks noChangeAspect="1"/>
          </p:cNvPicPr>
          <p:nvPr/>
        </p:nvPicPr>
        <p:blipFill>
          <a:blip r:embed="rId2"/>
          <a:stretch>
            <a:fillRect/>
          </a:stretch>
        </p:blipFill>
        <p:spPr>
          <a:xfrm>
            <a:off x="5486400" y="3048000"/>
            <a:ext cx="2942590" cy="3510048"/>
          </a:xfrm>
          <a:prstGeom prst="rect">
            <a:avLst/>
          </a:prstGeom>
        </p:spPr>
      </p:pic>
    </p:spTree>
    <p:extLst>
      <p:ext uri="{BB962C8B-B14F-4D97-AF65-F5344CB8AC3E}">
        <p14:creationId xmlns:p14="http://schemas.microsoft.com/office/powerpoint/2010/main" val="33221204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7164" r="-17164"/>
          <a:stretch>
            <a:fillRect/>
          </a:stretch>
        </p:blipFill>
        <p:spPr/>
      </p:pic>
    </p:spTree>
    <p:extLst>
      <p:ext uri="{BB962C8B-B14F-4D97-AF65-F5344CB8AC3E}">
        <p14:creationId xmlns:p14="http://schemas.microsoft.com/office/powerpoint/2010/main" val="1510265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light is separated into individual wavelengths (colors) by passing through a prism</a:t>
            </a:r>
            <a:endParaRPr lang="en-US" dirty="0"/>
          </a:p>
        </p:txBody>
      </p:sp>
      <p:pic>
        <p:nvPicPr>
          <p:cNvPr id="4" name="Content Placeholder 3"/>
          <p:cNvPicPr>
            <a:picLocks noGrp="1" noChangeAspect="1"/>
          </p:cNvPicPr>
          <p:nvPr>
            <p:ph idx="1"/>
          </p:nvPr>
        </p:nvPicPr>
        <p:blipFill>
          <a:blip r:embed="rId2"/>
          <a:srcRect t="-41108" b="-41108"/>
          <a:stretch>
            <a:fillRect/>
          </a:stretch>
        </p:blipFill>
        <p:spPr/>
      </p:pic>
    </p:spTree>
    <p:extLst>
      <p:ext uri="{BB962C8B-B14F-4D97-AF65-F5344CB8AC3E}">
        <p14:creationId xmlns:p14="http://schemas.microsoft.com/office/powerpoint/2010/main" val="3078055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Primary Colors: Red, Yellow and Blue</a:t>
            </a:r>
            <a:endParaRPr lang="en-US" sz="2800" dirty="0"/>
          </a:p>
        </p:txBody>
      </p:sp>
      <p:pic>
        <p:nvPicPr>
          <p:cNvPr id="4" name="Content Placeholder 3" descr="HGTV_Color-Wheel-Primary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solidFill>
                  <a:srgbClr val="F2F2F2"/>
                </a:solidFill>
                <a:ea typeface="+mj-ea"/>
                <a:cs typeface="+mj-cs"/>
              </a:rPr>
              <a:t>Light Sources: Natural &amp; Man Made</a:t>
            </a:r>
            <a:endParaRPr lang="en-US" dirty="0">
              <a:solidFill>
                <a:srgbClr val="F2F2F2"/>
              </a:solidFill>
              <a:ea typeface="+mj-ea"/>
              <a:cs typeface="+mj-cs"/>
            </a:endParaRPr>
          </a:p>
        </p:txBody>
      </p:sp>
      <p:sp>
        <p:nvSpPr>
          <p:cNvPr id="18435" name="Content Placeholder 4"/>
          <p:cNvSpPr>
            <a:spLocks noGrp="1"/>
          </p:cNvSpPr>
          <p:nvPr>
            <p:ph idx="1"/>
          </p:nvPr>
        </p:nvSpPr>
        <p:spPr/>
        <p:txBody>
          <a:bodyPr/>
          <a:lstStyle/>
          <a:p>
            <a:pPr marL="0" indent="0" eaLnBrk="1" hangingPunct="1">
              <a:buClr>
                <a:srgbClr val="D60093"/>
              </a:buClr>
              <a:buNone/>
            </a:pPr>
            <a:r>
              <a:rPr lang="en-US" dirty="0">
                <a:solidFill>
                  <a:schemeClr val="accent4">
                    <a:lumMod val="20000"/>
                    <a:lumOff val="80000"/>
                  </a:schemeClr>
                </a:solidFill>
                <a:ea typeface="ＭＳ Ｐゴシック" charset="0"/>
                <a:cs typeface="ＭＳ Ｐゴシック" charset="0"/>
              </a:rPr>
              <a:t>Sun/Day light – light/heat from the sun.</a:t>
            </a:r>
          </a:p>
          <a:p>
            <a:pPr marL="0" indent="0" eaLnBrk="1" hangingPunct="1">
              <a:buClr>
                <a:srgbClr val="D60093"/>
              </a:buClr>
              <a:buNone/>
            </a:pPr>
            <a:endParaRPr lang="en-US" dirty="0">
              <a:solidFill>
                <a:schemeClr val="accent4">
                  <a:lumMod val="20000"/>
                  <a:lumOff val="80000"/>
                </a:schemeClr>
              </a:solidFill>
              <a:ea typeface="ＭＳ Ｐゴシック" charset="0"/>
              <a:cs typeface="ＭＳ Ｐゴシック" charset="0"/>
            </a:endParaRPr>
          </a:p>
          <a:p>
            <a:pPr marL="0" indent="0" eaLnBrk="1" hangingPunct="1">
              <a:buClr>
                <a:srgbClr val="D60093"/>
              </a:buClr>
              <a:buNone/>
            </a:pPr>
            <a:r>
              <a:rPr lang="en-US" dirty="0">
                <a:solidFill>
                  <a:schemeClr val="accent4">
                    <a:lumMod val="20000"/>
                    <a:lumOff val="80000"/>
                  </a:schemeClr>
                </a:solidFill>
                <a:ea typeface="ＭＳ Ｐゴシック" charset="0"/>
                <a:cs typeface="ＭＳ Ｐゴシック" charset="0"/>
              </a:rPr>
              <a:t>Combustion – light/heat from combustion (fire)</a:t>
            </a:r>
            <a:r>
              <a:rPr lang="en-US" dirty="0" smtClean="0">
                <a:solidFill>
                  <a:schemeClr val="accent4">
                    <a:lumMod val="20000"/>
                    <a:lumOff val="80000"/>
                  </a:schemeClr>
                </a:solidFill>
                <a:ea typeface="ＭＳ Ｐゴシック" charset="0"/>
                <a:cs typeface="ＭＳ Ｐゴシック" charset="0"/>
              </a:rPr>
              <a:t>.</a:t>
            </a:r>
          </a:p>
          <a:p>
            <a:pPr marL="0" indent="0" eaLnBrk="1" hangingPunct="1">
              <a:buClr>
                <a:srgbClr val="D60093"/>
              </a:buClr>
              <a:buNone/>
            </a:pPr>
            <a:endParaRPr lang="en-US" dirty="0" smtClean="0">
              <a:solidFill>
                <a:schemeClr val="accent4">
                  <a:lumMod val="20000"/>
                  <a:lumOff val="80000"/>
                </a:schemeClr>
              </a:solidFill>
              <a:ea typeface="ＭＳ Ｐゴシック" charset="0"/>
              <a:cs typeface="ＭＳ Ｐゴシック" charset="0"/>
            </a:endParaRPr>
          </a:p>
          <a:p>
            <a:pPr marL="0" indent="0" eaLnBrk="1" hangingPunct="1">
              <a:buClr>
                <a:srgbClr val="D60093"/>
              </a:buClr>
              <a:buNone/>
            </a:pPr>
            <a:r>
              <a:rPr lang="en-US" dirty="0" smtClean="0">
                <a:solidFill>
                  <a:schemeClr val="accent4">
                    <a:lumMod val="20000"/>
                    <a:lumOff val="80000"/>
                  </a:schemeClr>
                </a:solidFill>
                <a:ea typeface="ＭＳ Ｐゴシック" charset="0"/>
                <a:cs typeface="ＭＳ Ｐゴシック" charset="0"/>
              </a:rPr>
              <a:t>Bio luminescence</a:t>
            </a:r>
            <a:endParaRPr lang="en-US" dirty="0">
              <a:solidFill>
                <a:schemeClr val="accent4">
                  <a:lumMod val="20000"/>
                  <a:lumOff val="80000"/>
                </a:schemeClr>
              </a:solidFill>
              <a:ea typeface="ＭＳ Ｐゴシック" charset="0"/>
              <a:cs typeface="ＭＳ Ｐゴシック" charset="0"/>
            </a:endParaRPr>
          </a:p>
          <a:p>
            <a:pPr marL="0" indent="0" eaLnBrk="1" hangingPunct="1">
              <a:buClr>
                <a:srgbClr val="D60093"/>
              </a:buClr>
              <a:buNone/>
            </a:pPr>
            <a:endParaRPr lang="en-US" dirty="0">
              <a:solidFill>
                <a:schemeClr val="accent4">
                  <a:lumMod val="20000"/>
                  <a:lumOff val="80000"/>
                </a:schemeClr>
              </a:solidFill>
              <a:ea typeface="ＭＳ Ｐゴシック" charset="0"/>
              <a:cs typeface="ＭＳ Ｐゴシック" charset="0"/>
            </a:endParaRPr>
          </a:p>
          <a:p>
            <a:pPr marL="0" indent="0" eaLnBrk="1" hangingPunct="1">
              <a:buClr>
                <a:srgbClr val="D60093"/>
              </a:buClr>
              <a:buNone/>
            </a:pPr>
            <a:r>
              <a:rPr lang="en-US" dirty="0">
                <a:solidFill>
                  <a:schemeClr val="accent4">
                    <a:lumMod val="20000"/>
                    <a:lumOff val="80000"/>
                  </a:schemeClr>
                </a:solidFill>
                <a:ea typeface="ＭＳ Ｐゴシック" charset="0"/>
                <a:cs typeface="ＭＳ Ｐゴシック" charset="0"/>
              </a:rPr>
              <a:t>Electrical (human made) – light/heat from human made sources.</a:t>
            </a:r>
          </a:p>
          <a:p>
            <a:pPr eaLnBrk="1" hangingPunct="1">
              <a:buClr>
                <a:srgbClr val="D60093"/>
              </a:buClr>
              <a:buFont typeface="Wingdings 2" charset="0"/>
              <a:buNone/>
            </a:pPr>
            <a:endParaRPr lang="en-US" dirty="0">
              <a:solidFill>
                <a:schemeClr val="accent4">
                  <a:lumMod val="20000"/>
                  <a:lumOff val="80000"/>
                </a:schemeClr>
              </a:solidFill>
              <a:ea typeface="ＭＳ Ｐゴシック" charset="0"/>
              <a:cs typeface="ＭＳ Ｐゴシック" charset="0"/>
            </a:endParaRPr>
          </a:p>
        </p:txBody>
      </p:sp>
    </p:spTree>
    <p:extLst>
      <p:ext uri="{BB962C8B-B14F-4D97-AF65-F5344CB8AC3E}">
        <p14:creationId xmlns:p14="http://schemas.microsoft.com/office/powerpoint/2010/main" val="27529030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Secondary Colors: Orange, Green and Violet</a:t>
            </a:r>
            <a:r>
              <a:rPr lang="en-US" sz="2000" dirty="0" smtClean="0"/>
              <a:t/>
            </a:r>
            <a:br>
              <a:rPr lang="en-US" sz="2000" dirty="0" smtClean="0"/>
            </a:br>
            <a:r>
              <a:rPr lang="en-US" sz="2000" dirty="0" smtClean="0"/>
              <a:t>Secondary colors are created by mixing primary colors</a:t>
            </a:r>
            <a:r>
              <a:rPr lang="en-US" dirty="0" smtClean="0"/>
              <a:t>.</a:t>
            </a:r>
            <a:endParaRPr lang="en-US" dirty="0"/>
          </a:p>
        </p:txBody>
      </p:sp>
      <p:pic>
        <p:nvPicPr>
          <p:cNvPr id="4" name="Content Placeholder 3" descr="HGTV_Color-Wheel-Secondary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Tertiary Colors</a:t>
            </a:r>
            <a:r>
              <a:rPr lang="en-US" sz="2000" dirty="0" smtClean="0"/>
              <a:t/>
            </a:r>
            <a:br>
              <a:rPr lang="en-US" sz="2000" dirty="0" smtClean="0"/>
            </a:br>
            <a:r>
              <a:rPr lang="en-US" sz="1600" dirty="0" smtClean="0"/>
              <a:t>are a combination of a secondary color and a primary color next to it. They include yellow-orange, red-orange, red-violet, blue-violet, blue-green and yellow-green.</a:t>
            </a:r>
            <a:endParaRPr lang="en-US" sz="1600" dirty="0"/>
          </a:p>
        </p:txBody>
      </p:sp>
      <p:pic>
        <p:nvPicPr>
          <p:cNvPr id="4" name="Content Placeholder 3" descr="HGTV_Color-Wheel-Tertiary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62103"/>
          </a:xfrm>
        </p:spPr>
        <p:txBody>
          <a:bodyPr anchor="t">
            <a:noAutofit/>
          </a:bodyPr>
          <a:lstStyle/>
          <a:p>
            <a:pPr>
              <a:lnSpc>
                <a:spcPts val="3360"/>
              </a:lnSpc>
              <a:spcAft>
                <a:spcPts val="0"/>
              </a:spcAft>
            </a:pPr>
            <a:r>
              <a:rPr lang="en-US" dirty="0" smtClean="0"/>
              <a:t>Creating a Color Palette</a:t>
            </a:r>
            <a:br>
              <a:rPr lang="en-US" dirty="0" smtClean="0"/>
            </a:br>
            <a:r>
              <a:rPr lang="en-US" sz="1600" dirty="0" smtClean="0"/>
              <a:t>specific combinations of colors to allow different materials, spaces or objects to ‘speak’ in a distinct color voice.</a:t>
            </a:r>
            <a:r>
              <a:rPr lang="en-US" dirty="0" smtClean="0"/>
              <a:t> </a:t>
            </a:r>
            <a:br>
              <a:rPr lang="en-US" dirty="0" smtClean="0"/>
            </a:br>
            <a:r>
              <a:rPr lang="en-US" dirty="0" smtClean="0"/>
              <a:t/>
            </a:r>
            <a:br>
              <a:rPr lang="en-US" dirty="0" smtClean="0"/>
            </a:br>
            <a:r>
              <a:rPr lang="en-US" dirty="0" smtClean="0"/>
              <a:t/>
            </a:r>
            <a:br>
              <a:rPr lang="en-US" dirty="0" smtClean="0"/>
            </a:br>
            <a:endParaRPr lang="en-US" sz="2000" dirty="0"/>
          </a:p>
        </p:txBody>
      </p:sp>
      <p:sp>
        <p:nvSpPr>
          <p:cNvPr id="3" name="Content Placeholder 2"/>
          <p:cNvSpPr>
            <a:spLocks noGrp="1"/>
          </p:cNvSpPr>
          <p:nvPr>
            <p:ph idx="1"/>
          </p:nvPr>
        </p:nvSpPr>
        <p:spPr/>
        <p:txBody>
          <a:bodyPr/>
          <a:lstStyle/>
          <a:p>
            <a:pPr>
              <a:buNone/>
            </a:pPr>
            <a:endParaRPr lang="en-US" sz="2400" dirty="0" smtClean="0"/>
          </a:p>
          <a:p>
            <a:r>
              <a:rPr lang="en-US" sz="2400" dirty="0" smtClean="0"/>
              <a:t>One Color Palette — Monochromatic</a:t>
            </a:r>
          </a:p>
          <a:p>
            <a:pPr>
              <a:buNone/>
            </a:pPr>
            <a:r>
              <a:rPr lang="en-US" sz="2400" dirty="0" smtClean="0"/>
              <a:t/>
            </a:r>
            <a:br>
              <a:rPr lang="en-US" sz="2400" dirty="0" smtClean="0"/>
            </a:br>
            <a:r>
              <a:rPr lang="en-US" sz="2400" dirty="0" smtClean="0"/>
              <a:t>one color (hue) in varying values and intensities from light to dark.</a:t>
            </a:r>
            <a:endParaRPr lang="en-US" sz="2400" dirty="0"/>
          </a:p>
        </p:txBody>
      </p:sp>
      <p:pic>
        <p:nvPicPr>
          <p:cNvPr id="4" name="Picture 3"/>
          <p:cNvPicPr>
            <a:picLocks noChangeAspect="1"/>
          </p:cNvPicPr>
          <p:nvPr/>
        </p:nvPicPr>
        <p:blipFill>
          <a:blip r:embed="rId2"/>
          <a:stretch>
            <a:fillRect/>
          </a:stretch>
        </p:blipFill>
        <p:spPr>
          <a:xfrm>
            <a:off x="838200" y="3886200"/>
            <a:ext cx="2667000" cy="2680470"/>
          </a:xfrm>
          <a:prstGeom prst="rect">
            <a:avLst/>
          </a:prstGeom>
        </p:spPr>
      </p:pic>
      <p:pic>
        <p:nvPicPr>
          <p:cNvPr id="5" name="Picture 4"/>
          <p:cNvPicPr>
            <a:picLocks noChangeAspect="1"/>
          </p:cNvPicPr>
          <p:nvPr/>
        </p:nvPicPr>
        <p:blipFill>
          <a:blip r:embed="rId3"/>
          <a:stretch>
            <a:fillRect/>
          </a:stretch>
        </p:blipFill>
        <p:spPr>
          <a:xfrm>
            <a:off x="4572000" y="3886200"/>
            <a:ext cx="3962400" cy="26390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778343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Room with monochromatic color palette</a:t>
            </a:r>
            <a:endParaRPr lang="en-US" dirty="0"/>
          </a:p>
        </p:txBody>
      </p:sp>
      <p:pic>
        <p:nvPicPr>
          <p:cNvPr id="4" name="Content Placeholder 3"/>
          <p:cNvPicPr>
            <a:picLocks noGrp="1" noChangeAspect="1"/>
          </p:cNvPicPr>
          <p:nvPr>
            <p:ph idx="1"/>
          </p:nvPr>
        </p:nvPicPr>
        <p:blipFill>
          <a:blip r:embed="rId2"/>
          <a:srcRect t="13336" b="13336"/>
          <a:stretch>
            <a:fillRect/>
          </a:stretch>
        </p:blipFill>
        <p:spPr/>
      </p:pic>
    </p:spTree>
    <p:extLst>
      <p:ext uri="{BB962C8B-B14F-4D97-AF65-F5344CB8AC3E}">
        <p14:creationId xmlns:p14="http://schemas.microsoft.com/office/powerpoint/2010/main" val="1516204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Analogous Palette</a:t>
            </a:r>
            <a:endParaRPr lang="en-US" dirty="0"/>
          </a:p>
        </p:txBody>
      </p:sp>
      <p:pic>
        <p:nvPicPr>
          <p:cNvPr id="6" name="Content Placeholder 5" descr="HGTV_Color-Wheel-Analogous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Complementary Palette</a:t>
            </a:r>
            <a:endParaRPr lang="en-US" dirty="0"/>
          </a:p>
        </p:txBody>
      </p:sp>
      <p:pic>
        <p:nvPicPr>
          <p:cNvPr id="4" name="Content Placeholder 3" descr="HGTV_Color-Wheel-Complementary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Triad Palette</a:t>
            </a:r>
            <a:br>
              <a:rPr lang="en-US" dirty="0" smtClean="0"/>
            </a:br>
            <a:r>
              <a:rPr lang="en-US" sz="1600" dirty="0" smtClean="0"/>
              <a:t>A triad scheme is balanced. It's made up of any three colors that form a triangle in the center of the wheel</a:t>
            </a:r>
            <a:r>
              <a:rPr lang="en-US" dirty="0" smtClean="0"/>
              <a:t>.</a:t>
            </a:r>
            <a:endParaRPr lang="en-US" dirty="0"/>
          </a:p>
        </p:txBody>
      </p:sp>
      <p:pic>
        <p:nvPicPr>
          <p:cNvPr id="4" name="Content Placeholder 3" descr="HGTV_Color-Wheel-Triad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Hue, Value, Intensity</a:t>
            </a:r>
            <a:endParaRPr lang="en-US" dirty="0"/>
          </a:p>
        </p:txBody>
      </p:sp>
      <p:sp>
        <p:nvSpPr>
          <p:cNvPr id="3" name="Content Placeholder 2"/>
          <p:cNvSpPr>
            <a:spLocks noGrp="1"/>
          </p:cNvSpPr>
          <p:nvPr>
            <p:ph idx="1"/>
          </p:nvPr>
        </p:nvSpPr>
        <p:spPr/>
        <p:txBody>
          <a:bodyPr/>
          <a:lstStyle/>
          <a:p>
            <a:r>
              <a:rPr lang="en-US" sz="1800" dirty="0" smtClean="0"/>
              <a:t>These are the three characteristics of the colors on the wheel.</a:t>
            </a:r>
          </a:p>
          <a:p>
            <a:endParaRPr lang="en-US" sz="1800" dirty="0" smtClean="0"/>
          </a:p>
          <a:p>
            <a:r>
              <a:rPr lang="en-US" sz="1800" dirty="0" smtClean="0"/>
              <a:t>Hue is commonly used interchangeably with the word color but technically refers to the pure spectrum colors in the color wheel.</a:t>
            </a:r>
          </a:p>
          <a:p>
            <a:endParaRPr lang="en-US" sz="1800" dirty="0" smtClean="0"/>
          </a:p>
          <a:p>
            <a:r>
              <a:rPr lang="en-US" sz="1800" dirty="0" smtClean="0"/>
              <a:t>Value of a hue is determined by adding white to create a tint, black to create a shade or gray to create a tone.</a:t>
            </a:r>
          </a:p>
          <a:p>
            <a:endParaRPr lang="en-US" sz="1800" dirty="0" smtClean="0"/>
          </a:p>
          <a:p>
            <a:r>
              <a:rPr lang="en-US" sz="1800" dirty="0" smtClean="0"/>
              <a:t>Intensity, or saturation, or </a:t>
            </a:r>
            <a:r>
              <a:rPr lang="en-US" sz="1800" dirty="0" err="1" smtClean="0"/>
              <a:t>chroma</a:t>
            </a:r>
            <a:r>
              <a:rPr lang="en-US" sz="1800" dirty="0" smtClean="0"/>
              <a:t>, is the purity or brilliance of the hue.</a:t>
            </a:r>
          </a:p>
          <a:p>
            <a:pPr>
              <a:buNone/>
            </a:pPr>
            <a:r>
              <a:rPr lang="en-US" sz="1800" dirty="0" smtClean="0"/>
              <a:t> </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‘hue’ is red </a:t>
            </a:r>
            <a:br>
              <a:rPr lang="en-US" dirty="0" smtClean="0"/>
            </a:br>
            <a:r>
              <a:rPr lang="en-US" sz="1800" dirty="0" smtClean="0"/>
              <a:t>adding white = tint            adding black = shade           adding grey = tone</a:t>
            </a:r>
            <a:endParaRPr lang="en-US" sz="1800" dirty="0"/>
          </a:p>
        </p:txBody>
      </p:sp>
      <p:pic>
        <p:nvPicPr>
          <p:cNvPr id="4" name="Content Placeholder 3" descr="HGTV_Hue-Tint-Shade-Tone_s4x3_lg.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a:defRPr/>
            </a:pPr>
            <a:r>
              <a:rPr lang="en-US" dirty="0">
                <a:solidFill>
                  <a:srgbClr val="F2F2F2"/>
                </a:solidFill>
                <a:ea typeface="+mj-ea"/>
                <a:cs typeface="+mj-cs"/>
              </a:rPr>
              <a:t>Sources of Light - Natural</a:t>
            </a:r>
          </a:p>
        </p:txBody>
      </p:sp>
      <p:sp>
        <p:nvSpPr>
          <p:cNvPr id="19459" name="Rectangle 3"/>
          <p:cNvSpPr>
            <a:spLocks noGrp="1" noChangeArrowheads="1"/>
          </p:cNvSpPr>
          <p:nvPr>
            <p:ph type="body" sz="half" idx="1"/>
          </p:nvPr>
        </p:nvSpPr>
        <p:spPr/>
        <p:txBody>
          <a:bodyPr/>
          <a:lstStyle/>
          <a:p>
            <a:pPr>
              <a:buFontTx/>
              <a:buNone/>
            </a:pPr>
            <a:endParaRPr lang="en-US">
              <a:solidFill>
                <a:srgbClr val="B2B2B2"/>
              </a:solidFill>
              <a:latin typeface="Book Antiqua" charset="0"/>
              <a:ea typeface="ＭＳ Ｐゴシック" charset="0"/>
              <a:cs typeface="ＭＳ Ｐゴシック" charset="0"/>
            </a:endParaRPr>
          </a:p>
          <a:p>
            <a:pPr lvl="1">
              <a:buFontTx/>
              <a:buNone/>
            </a:pPr>
            <a:endParaRPr lang="en-US">
              <a:solidFill>
                <a:srgbClr val="B2B2B2"/>
              </a:solidFill>
              <a:latin typeface="Book Antiqua" charset="0"/>
              <a:ea typeface="ＭＳ Ｐゴシック" charset="0"/>
            </a:endParaRPr>
          </a:p>
        </p:txBody>
      </p:sp>
      <p:pic>
        <p:nvPicPr>
          <p:cNvPr id="19460" name="Picture 8" descr="firefly"/>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276600" y="1676400"/>
            <a:ext cx="2686050" cy="2185988"/>
          </a:xfrm>
        </p:spPr>
      </p:pic>
      <p:sp>
        <p:nvSpPr>
          <p:cNvPr id="19461" name="Text Box 4"/>
          <p:cNvSpPr txBox="1">
            <a:spLocks noChangeArrowheads="1"/>
          </p:cNvSpPr>
          <p:nvPr/>
        </p:nvSpPr>
        <p:spPr bwMode="auto">
          <a:xfrm>
            <a:off x="228600" y="1295400"/>
            <a:ext cx="7772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endParaRPr lang="en-US" sz="1800">
              <a:solidFill>
                <a:srgbClr val="B2B2B2"/>
              </a:solidFill>
            </a:endParaRPr>
          </a:p>
          <a:p>
            <a:pPr eaLnBrk="1" hangingPunct="1">
              <a:spcBef>
                <a:spcPct val="50000"/>
              </a:spcBef>
            </a:pPr>
            <a:endParaRPr lang="en-US" sz="1800">
              <a:solidFill>
                <a:srgbClr val="B2B2B2"/>
              </a:solidFill>
            </a:endParaRPr>
          </a:p>
        </p:txBody>
      </p:sp>
      <p:sp>
        <p:nvSpPr>
          <p:cNvPr id="19462" name="Text Box 7"/>
          <p:cNvSpPr txBox="1">
            <a:spLocks noChangeArrowheads="1"/>
          </p:cNvSpPr>
          <p:nvPr/>
        </p:nvSpPr>
        <p:spPr bwMode="auto">
          <a:xfrm>
            <a:off x="457200" y="1371600"/>
            <a:ext cx="3429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dirty="0">
                <a:solidFill>
                  <a:srgbClr val="F2F2F2"/>
                </a:solidFill>
              </a:rPr>
              <a:t>Sunlight</a:t>
            </a:r>
          </a:p>
          <a:p>
            <a:pPr eaLnBrk="1" hangingPunct="1">
              <a:spcBef>
                <a:spcPct val="50000"/>
              </a:spcBef>
            </a:pPr>
            <a:r>
              <a:rPr lang="en-US" sz="2800" dirty="0" smtClean="0">
                <a:solidFill>
                  <a:srgbClr val="F2F2F2"/>
                </a:solidFill>
              </a:rPr>
              <a:t>Moonlight (sun)</a:t>
            </a:r>
            <a:endParaRPr lang="en-US" sz="2800" dirty="0">
              <a:solidFill>
                <a:srgbClr val="F2F2F2"/>
              </a:solidFill>
            </a:endParaRPr>
          </a:p>
          <a:p>
            <a:pPr eaLnBrk="1" hangingPunct="1">
              <a:spcBef>
                <a:spcPct val="50000"/>
              </a:spcBef>
            </a:pPr>
            <a:r>
              <a:rPr lang="en-US" sz="2800" dirty="0">
                <a:solidFill>
                  <a:srgbClr val="F2F2F2"/>
                </a:solidFill>
              </a:rPr>
              <a:t>Bioluminescence</a:t>
            </a:r>
          </a:p>
          <a:p>
            <a:pPr eaLnBrk="1" hangingPunct="1">
              <a:spcBef>
                <a:spcPct val="50000"/>
              </a:spcBef>
            </a:pPr>
            <a:r>
              <a:rPr lang="en-US" sz="2800" dirty="0">
                <a:solidFill>
                  <a:srgbClr val="F2F2F2"/>
                </a:solidFill>
              </a:rPr>
              <a:t>Lightning</a:t>
            </a:r>
          </a:p>
          <a:p>
            <a:pPr eaLnBrk="1" hangingPunct="1">
              <a:spcBef>
                <a:spcPct val="50000"/>
              </a:spcBef>
            </a:pPr>
            <a:endParaRPr lang="en-US" sz="2800" dirty="0">
              <a:solidFill>
                <a:srgbClr val="21FF46"/>
              </a:solidFill>
            </a:endParaRPr>
          </a:p>
          <a:p>
            <a:pPr eaLnBrk="1" hangingPunct="1">
              <a:spcBef>
                <a:spcPct val="50000"/>
              </a:spcBef>
            </a:pPr>
            <a:endParaRPr lang="en-US" dirty="0">
              <a:solidFill>
                <a:srgbClr val="21FF46"/>
              </a:solidFill>
            </a:endParaRPr>
          </a:p>
        </p:txBody>
      </p:sp>
      <p:pic>
        <p:nvPicPr>
          <p:cNvPr id="19463" name="Picture 10" descr="moo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895600" y="4267200"/>
            <a:ext cx="1981200" cy="1584325"/>
          </a:xfrm>
        </p:spPr>
      </p:pic>
      <p:pic>
        <p:nvPicPr>
          <p:cNvPr id="19464" name="Picture 12" descr="latest_eit_2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3" descr="mushroo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267200"/>
            <a:ext cx="25908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4" descr="08-30-light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981200"/>
            <a:ext cx="23812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33382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Additive color mixing </a:t>
            </a:r>
            <a:br>
              <a:rPr lang="en-US" dirty="0" smtClean="0"/>
            </a:br>
            <a:r>
              <a:rPr lang="en-US" sz="2400" dirty="0" smtClean="0"/>
              <a:t>in theory this is what happens when using light</a:t>
            </a:r>
            <a:endParaRPr lang="en-US" sz="2400" dirty="0"/>
          </a:p>
        </p:txBody>
      </p:sp>
      <p:pic>
        <p:nvPicPr>
          <p:cNvPr id="4" name="Content Placeholder 3" descr="400px-AdditiveColor.svg.png"/>
          <p:cNvPicPr>
            <a:picLocks noGrp="1" noChangeAspect="1"/>
          </p:cNvPicPr>
          <p:nvPr>
            <p:ph idx="1"/>
          </p:nvPr>
        </p:nvPicPr>
        <p:blipFill>
          <a:blip r:embed="rId2"/>
          <a:stretch>
            <a:fillRect/>
          </a:stretch>
        </p:blipFill>
        <p:spPr>
          <a:xfrm>
            <a:off x="2309018" y="1600200"/>
            <a:ext cx="4525963" cy="4525963"/>
          </a:xfrm>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Subtractive Color Mixing</a:t>
            </a:r>
            <a:br>
              <a:rPr lang="en-US" dirty="0" smtClean="0"/>
            </a:br>
            <a:r>
              <a:rPr lang="en-US" sz="2000" dirty="0" smtClean="0"/>
              <a:t>This describes the effects of mixing paints, dyes and inks</a:t>
            </a:r>
            <a:endParaRPr lang="en-US" sz="2000" dirty="0"/>
          </a:p>
        </p:txBody>
      </p:sp>
      <p:pic>
        <p:nvPicPr>
          <p:cNvPr id="4" name="Content Placeholder 3" descr="400px-SubtractiveColor.svg.png"/>
          <p:cNvPicPr>
            <a:picLocks noGrp="1" noChangeAspect="1"/>
          </p:cNvPicPr>
          <p:nvPr>
            <p:ph idx="1"/>
          </p:nvPr>
        </p:nvPicPr>
        <p:blipFill>
          <a:blip r:embed="rId2"/>
          <a:stretch>
            <a:fillRect/>
          </a:stretch>
        </p:blipFill>
        <p:spPr>
          <a:xfrm>
            <a:off x="2309018" y="1600200"/>
            <a:ext cx="4525963" cy="4525963"/>
          </a:xfrm>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CMYK </a:t>
            </a:r>
            <a:br>
              <a:rPr lang="en-US" smtClean="0"/>
            </a:br>
            <a:r>
              <a:rPr lang="en-US" smtClean="0"/>
              <a:t>is a color model for print/artwork/publication</a:t>
            </a:r>
            <a:endParaRPr lang="en-US" dirty="0"/>
          </a:p>
        </p:txBody>
      </p:sp>
      <p:sp>
        <p:nvSpPr>
          <p:cNvPr id="7" name="Content Placeholder 6"/>
          <p:cNvSpPr>
            <a:spLocks noGrp="1"/>
          </p:cNvSpPr>
          <p:nvPr>
            <p:ph idx="1"/>
          </p:nvPr>
        </p:nvSpPr>
        <p:spPr/>
        <p:txBody>
          <a:bodyPr/>
          <a:lstStyle/>
          <a:p>
            <a:r>
              <a:rPr lang="en-US" dirty="0" smtClean="0"/>
              <a:t>C = cyan</a:t>
            </a:r>
          </a:p>
          <a:p>
            <a:r>
              <a:rPr lang="en-US" dirty="0" smtClean="0"/>
              <a:t>M = magenta</a:t>
            </a:r>
          </a:p>
          <a:p>
            <a:r>
              <a:rPr lang="en-US" dirty="0" smtClean="0"/>
              <a:t>Y = yellow</a:t>
            </a:r>
          </a:p>
          <a:p>
            <a:r>
              <a:rPr lang="en-US" dirty="0" smtClean="0"/>
              <a:t>K = a key color, usually either white or black</a:t>
            </a:r>
          </a:p>
          <a:p>
            <a:endParaRPr lang="en-US" dirty="0" smtClean="0"/>
          </a:p>
          <a:p>
            <a:endParaRPr lang="en-US" dirty="0"/>
          </a:p>
        </p:txBody>
      </p:sp>
      <p:pic>
        <p:nvPicPr>
          <p:cNvPr id="8" name="Picture 7" descr="170px-CMYK_color_swatches.svg.png"/>
          <p:cNvPicPr>
            <a:picLocks noChangeAspect="1"/>
          </p:cNvPicPr>
          <p:nvPr/>
        </p:nvPicPr>
        <p:blipFill>
          <a:blip r:embed="rId2"/>
          <a:stretch>
            <a:fillRect/>
          </a:stretch>
        </p:blipFill>
        <p:spPr>
          <a:xfrm>
            <a:off x="533400" y="3657600"/>
            <a:ext cx="2895600" cy="289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CMYK Color </a:t>
            </a:r>
            <a:endParaRPr lang="en-US" dirty="0"/>
          </a:p>
        </p:txBody>
      </p:sp>
      <p:sp>
        <p:nvSpPr>
          <p:cNvPr id="3" name="Content Placeholder 2"/>
          <p:cNvSpPr>
            <a:spLocks noGrp="1"/>
          </p:cNvSpPr>
          <p:nvPr>
            <p:ph idx="1"/>
          </p:nvPr>
        </p:nvSpPr>
        <p:spPr/>
        <p:txBody>
          <a:bodyPr/>
          <a:lstStyle/>
          <a:p>
            <a:r>
              <a:rPr lang="en-US" dirty="0" smtClean="0"/>
              <a:t>The CMYK model works by partially or entirely masking colors on a lighter, usually white, background. </a:t>
            </a:r>
          </a:p>
          <a:p>
            <a:endParaRPr lang="en-US" dirty="0" smtClean="0"/>
          </a:p>
          <a:p>
            <a:r>
              <a:rPr lang="en-US" dirty="0" smtClean="0"/>
              <a:t>The ink reduces the light that would otherwise be reflected.</a:t>
            </a:r>
          </a:p>
          <a:p>
            <a:endParaRPr lang="en-US" dirty="0" smtClean="0"/>
          </a:p>
          <a:p>
            <a:r>
              <a:rPr lang="en-US" dirty="0" smtClean="0"/>
              <a:t>Such a model is called </a:t>
            </a:r>
            <a:r>
              <a:rPr lang="en-US" i="1" dirty="0" smtClean="0"/>
              <a:t>subtractive because inks "subtract" brightness from white.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200" dirty="0" smtClean="0"/>
              <a:t>In additive color models, such as RGB, white is the "additive" combination of all primary colored lights, while black is the absence of light. </a:t>
            </a:r>
          </a:p>
          <a:p>
            <a:endParaRPr lang="en-US" sz="2200" dirty="0" smtClean="0"/>
          </a:p>
          <a:p>
            <a:r>
              <a:rPr lang="en-US" sz="2200" dirty="0" smtClean="0"/>
              <a:t>In the CMYK model, it is the opposite: white is the natural color of the paper or other background, while black results from a full combination of colored inks.</a:t>
            </a:r>
          </a:p>
          <a:p>
            <a:r>
              <a:rPr lang="en-US" sz="2200" dirty="0" smtClean="0"/>
              <a:t> </a:t>
            </a:r>
          </a:p>
          <a:p>
            <a:r>
              <a:rPr lang="en-US" sz="2200" dirty="0" smtClean="0"/>
              <a:t>To save money on ink, and to produce deeper black tones, unsaturated and dark colors are produced by using black ink instead of the combination of cyan, magenta and yellow.</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RGB color process is used for video screens</a:t>
            </a:r>
          </a:p>
          <a:p>
            <a:endParaRPr lang="en-US" dirty="0" smtClean="0"/>
          </a:p>
          <a:p>
            <a:r>
              <a:rPr lang="en-US" dirty="0" smtClean="0"/>
              <a:t>CMYK color process is used for print material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Professor Albert H. </a:t>
            </a:r>
            <a:r>
              <a:rPr lang="en-US" dirty="0" err="1" smtClean="0"/>
              <a:t>Munsell</a:t>
            </a:r>
            <a:r>
              <a:rPr lang="en-US" dirty="0" smtClean="0"/>
              <a:t> </a:t>
            </a:r>
            <a:br>
              <a:rPr lang="en-US" dirty="0" smtClean="0"/>
            </a:br>
            <a:r>
              <a:rPr lang="en-US" sz="2000" dirty="0" smtClean="0"/>
              <a:t>he taught at the Massachusetts Normal Art School</a:t>
            </a:r>
            <a:endParaRPr lang="en-US" sz="2000" dirty="0"/>
          </a:p>
        </p:txBody>
      </p:sp>
      <p:pic>
        <p:nvPicPr>
          <p:cNvPr id="4" name="Content Placeholder 3" descr="600px-Munsell-system.svg.png"/>
          <p:cNvPicPr>
            <a:picLocks noGrp="1" noChangeAspect="1"/>
          </p:cNvPicPr>
          <p:nvPr>
            <p:ph idx="1"/>
          </p:nvPr>
        </p:nvPicPr>
        <p:blipFill>
          <a:blip r:embed="rId2"/>
          <a:stretch>
            <a:fillRect/>
          </a:stretch>
        </p:blipFill>
        <p:spPr>
          <a:xfrm>
            <a:off x="2309018" y="1600200"/>
            <a:ext cx="4525963" cy="4525963"/>
          </a:xfr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Munsell</a:t>
            </a:r>
            <a:r>
              <a:rPr lang="en-US" dirty="0" smtClean="0"/>
              <a:t> color system</a:t>
            </a:r>
            <a:endParaRPr lang="en-US" dirty="0"/>
          </a:p>
        </p:txBody>
      </p:sp>
      <p:pic>
        <p:nvPicPr>
          <p:cNvPr id="4" name="Content Placeholder 3"/>
          <p:cNvPicPr>
            <a:picLocks noGrp="1" noChangeAspect="1"/>
          </p:cNvPicPr>
          <p:nvPr>
            <p:ph idx="1"/>
          </p:nvPr>
        </p:nvPicPr>
        <p:blipFill>
          <a:blip r:embed="rId2"/>
          <a:srcRect t="-3918" b="-3918"/>
          <a:stretch>
            <a:fillRect/>
          </a:stretch>
        </p:blipFill>
        <p:spPr/>
      </p:pic>
    </p:spTree>
    <p:extLst>
      <p:ext uri="{BB962C8B-B14F-4D97-AF65-F5344CB8AC3E}">
        <p14:creationId xmlns:p14="http://schemas.microsoft.com/office/powerpoint/2010/main" val="137601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Munsell</a:t>
            </a:r>
            <a:r>
              <a:rPr lang="en-US" dirty="0" smtClean="0"/>
              <a:t> Color System</a:t>
            </a:r>
            <a:endParaRPr lang="en-US" dirty="0"/>
          </a:p>
        </p:txBody>
      </p:sp>
      <p:sp>
        <p:nvSpPr>
          <p:cNvPr id="3" name="Content Placeholder 2"/>
          <p:cNvSpPr>
            <a:spLocks noGrp="1"/>
          </p:cNvSpPr>
          <p:nvPr>
            <p:ph idx="1"/>
          </p:nvPr>
        </p:nvSpPr>
        <p:spPr/>
        <p:txBody>
          <a:bodyPr/>
          <a:lstStyle/>
          <a:p>
            <a:r>
              <a:rPr lang="en-US" sz="2000" dirty="0" smtClean="0"/>
              <a:t>In </a:t>
            </a:r>
            <a:r>
              <a:rPr lang="en-US" sz="2000" dirty="0" err="1" smtClean="0"/>
              <a:t>colorimetry</a:t>
            </a:r>
            <a:r>
              <a:rPr lang="en-US" sz="2000" dirty="0" smtClean="0"/>
              <a:t>, (the science of human color perception) the Munsell color system is a color space that specifies colors based on three color dimensions: hue, value (lightness), and chroma (color purity). </a:t>
            </a:r>
          </a:p>
          <a:p>
            <a:endParaRPr lang="en-US" sz="2000" dirty="0" smtClean="0"/>
          </a:p>
          <a:p>
            <a:r>
              <a:rPr lang="en-US" sz="2000" dirty="0" smtClean="0"/>
              <a:t>It was created by Professor Albert H. Munsell in the first decade of the 20th century and adopted by the USDA as the official color system for soil research in the 1930s.</a:t>
            </a:r>
          </a:p>
          <a:p>
            <a:endParaRPr lang="en-US" sz="2000" dirty="0" smtClean="0"/>
          </a:p>
          <a:p>
            <a:endParaRPr lang="en-US" sz="2000" dirty="0"/>
          </a:p>
        </p:txBody>
      </p:sp>
      <p:pic>
        <p:nvPicPr>
          <p:cNvPr id="4" name="Picture 3" descr="553px-Albert-munsell.jpg"/>
          <p:cNvPicPr>
            <a:picLocks noChangeAspect="1"/>
          </p:cNvPicPr>
          <p:nvPr/>
        </p:nvPicPr>
        <p:blipFill>
          <a:blip r:embed="rId2"/>
          <a:stretch>
            <a:fillRect/>
          </a:stretch>
        </p:blipFill>
        <p:spPr>
          <a:xfrm>
            <a:off x="914400" y="4114800"/>
            <a:ext cx="2362200" cy="25586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idea of using a three-dimensional color solid, like a sphere, to represent all colors was developed during the 18th and 19th centuries.</a:t>
            </a:r>
          </a:p>
          <a:p>
            <a:endParaRPr lang="en-US" dirty="0" smtClean="0"/>
          </a:p>
          <a:p>
            <a:r>
              <a:rPr lang="en-US" dirty="0" err="1" smtClean="0"/>
              <a:t>Munsell</a:t>
            </a:r>
            <a:r>
              <a:rPr lang="en-US" dirty="0" smtClean="0"/>
              <a:t> wanted to create a “rational way to describe color” that would use decimal notation instead of color names (which he felt were “foolish” and “misleading”) which he could use to teach his students about color. </a:t>
            </a:r>
          </a:p>
          <a:p>
            <a:endParaRPr lang="en-US" dirty="0" smtClean="0"/>
          </a:p>
          <a:p>
            <a:r>
              <a:rPr lang="en-US" dirty="0" smtClean="0"/>
              <a:t>He first started work on the system in 1898 and published it in full form in </a:t>
            </a:r>
            <a:r>
              <a:rPr lang="en-US" i="1" dirty="0" smtClean="0"/>
              <a:t>A Color Notation in 1905.</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2700" dirty="0" smtClean="0">
                <a:solidFill>
                  <a:srgbClr val="F2F2F2"/>
                </a:solidFill>
                <a:ea typeface="+mj-ea"/>
                <a:cs typeface="+mj-cs"/>
              </a:rPr>
              <a:t>Electrical Light Sources</a:t>
            </a:r>
            <a:endParaRPr lang="en-US" sz="2700" dirty="0">
              <a:solidFill>
                <a:srgbClr val="F2F2F2"/>
              </a:solidFill>
              <a:ea typeface="+mj-ea"/>
              <a:cs typeface="+mj-cs"/>
            </a:endParaRPr>
          </a:p>
        </p:txBody>
      </p:sp>
      <p:sp>
        <p:nvSpPr>
          <p:cNvPr id="20483" name="Content Placeholder 2"/>
          <p:cNvSpPr>
            <a:spLocks noGrp="1"/>
          </p:cNvSpPr>
          <p:nvPr>
            <p:ph idx="1"/>
          </p:nvPr>
        </p:nvSpPr>
        <p:spPr>
          <a:xfrm>
            <a:off x="457200" y="1447800"/>
            <a:ext cx="8229600" cy="4708525"/>
          </a:xfrm>
        </p:spPr>
        <p:txBody>
          <a:bodyPr/>
          <a:lstStyle/>
          <a:p>
            <a:pPr eaLnBrk="1" hangingPunct="1">
              <a:buClr>
                <a:srgbClr val="D60093"/>
              </a:buClr>
              <a:buFont typeface="Wingdings" charset="0"/>
              <a:buChar char="q"/>
            </a:pPr>
            <a:r>
              <a:rPr lang="en-US" sz="2000" dirty="0">
                <a:solidFill>
                  <a:srgbClr val="F2F2F2"/>
                </a:solidFill>
                <a:ea typeface="ＭＳ Ｐゴシック" charset="0"/>
                <a:cs typeface="ＭＳ Ｐゴシック" charset="0"/>
              </a:rPr>
              <a:t>Lamp = Light bulb – the housing producing the </a:t>
            </a:r>
            <a:r>
              <a:rPr lang="en-US" sz="2000" dirty="0" smtClean="0">
                <a:solidFill>
                  <a:srgbClr val="F2F2F2"/>
                </a:solidFill>
                <a:ea typeface="ＭＳ Ｐゴシック" charset="0"/>
                <a:cs typeface="ＭＳ Ｐゴシック" charset="0"/>
              </a:rPr>
              <a:t>source of light</a:t>
            </a:r>
            <a:endParaRPr lang="en-US" sz="2000" dirty="0">
              <a:solidFill>
                <a:srgbClr val="F2F2F2"/>
              </a:solidFill>
              <a:ea typeface="ＭＳ Ｐゴシック" charset="0"/>
              <a:cs typeface="ＭＳ Ｐゴシック" charset="0"/>
            </a:endParaRPr>
          </a:p>
          <a:p>
            <a:pPr eaLnBrk="1" hangingPunct="1">
              <a:buClr>
                <a:srgbClr val="D60093"/>
              </a:buClr>
              <a:buFont typeface="Wingdings" charset="0"/>
              <a:buChar char="q"/>
            </a:pPr>
            <a:r>
              <a:rPr lang="en-US" sz="2000" dirty="0">
                <a:solidFill>
                  <a:srgbClr val="F2F2F2"/>
                </a:solidFill>
                <a:ea typeface="ＭＳ Ｐゴシック" charset="0"/>
                <a:cs typeface="ＭＳ Ｐゴシック" charset="0"/>
              </a:rPr>
              <a:t>Luminaries – the  lighting fixture that includes the lamp </a:t>
            </a:r>
          </a:p>
          <a:p>
            <a:pPr eaLnBrk="1" hangingPunct="1">
              <a:buClr>
                <a:srgbClr val="D60093"/>
              </a:buClr>
              <a:buFont typeface="Wingdings" charset="0"/>
              <a:buChar char="q"/>
            </a:pPr>
            <a:r>
              <a:rPr lang="en-US" sz="2000" dirty="0">
                <a:solidFill>
                  <a:srgbClr val="F2F2F2"/>
                </a:solidFill>
                <a:ea typeface="ＭＳ Ｐゴシック" charset="0"/>
                <a:cs typeface="ＭＳ Ｐゴシック" charset="0"/>
              </a:rPr>
              <a:t>Light source properties</a:t>
            </a:r>
          </a:p>
          <a:p>
            <a:pPr lvl="1" eaLnBrk="1" hangingPunct="1">
              <a:buClr>
                <a:srgbClr val="D60093"/>
              </a:buClr>
              <a:buFont typeface="Wingdings" charset="0"/>
              <a:buChar char="q"/>
            </a:pPr>
            <a:r>
              <a:rPr lang="en-US" sz="1600" dirty="0">
                <a:solidFill>
                  <a:srgbClr val="F2F2F2"/>
                </a:solidFill>
                <a:ea typeface="ＭＳ Ｐゴシック" charset="0"/>
              </a:rPr>
              <a:t>Initial Cost</a:t>
            </a:r>
          </a:p>
          <a:p>
            <a:pPr lvl="1" eaLnBrk="1" hangingPunct="1">
              <a:buClr>
                <a:srgbClr val="D60093"/>
              </a:buClr>
              <a:buFont typeface="Wingdings" charset="0"/>
              <a:buChar char="q"/>
            </a:pPr>
            <a:r>
              <a:rPr lang="en-US" sz="1600" dirty="0">
                <a:solidFill>
                  <a:srgbClr val="F2F2F2"/>
                </a:solidFill>
                <a:ea typeface="ＭＳ Ｐゴシック" charset="0"/>
              </a:rPr>
              <a:t>Operating Cost</a:t>
            </a:r>
          </a:p>
          <a:p>
            <a:pPr lvl="1" eaLnBrk="1" hangingPunct="1">
              <a:buClr>
                <a:srgbClr val="D60093"/>
              </a:buClr>
              <a:buFont typeface="Wingdings" charset="0"/>
              <a:buChar char="q"/>
            </a:pPr>
            <a:r>
              <a:rPr lang="en-US" sz="1600" dirty="0">
                <a:solidFill>
                  <a:srgbClr val="F2F2F2"/>
                </a:solidFill>
                <a:ea typeface="ＭＳ Ｐゴシック" charset="0"/>
              </a:rPr>
              <a:t>Color Rendering Index (CRI)</a:t>
            </a:r>
          </a:p>
          <a:p>
            <a:pPr lvl="1" eaLnBrk="1" hangingPunct="1">
              <a:buClr>
                <a:srgbClr val="D60093"/>
              </a:buClr>
              <a:buFont typeface="Wingdings" charset="0"/>
              <a:buChar char="q"/>
            </a:pPr>
            <a:r>
              <a:rPr lang="en-US" sz="1600" dirty="0">
                <a:solidFill>
                  <a:srgbClr val="F2F2F2"/>
                </a:solidFill>
                <a:ea typeface="ＭＳ Ｐゴシック" charset="0"/>
              </a:rPr>
              <a:t>Color Temperature</a:t>
            </a:r>
          </a:p>
          <a:p>
            <a:pPr lvl="1" eaLnBrk="1" hangingPunct="1">
              <a:buClr>
                <a:srgbClr val="D60093"/>
              </a:buClr>
              <a:buFont typeface="Wingdings" charset="0"/>
              <a:buChar char="q"/>
            </a:pPr>
            <a:r>
              <a:rPr lang="en-US" sz="1600" dirty="0">
                <a:solidFill>
                  <a:srgbClr val="F2F2F2"/>
                </a:solidFill>
                <a:ea typeface="ＭＳ Ｐゴシック" charset="0"/>
              </a:rPr>
              <a:t>Ballast / Transformer  requirements </a:t>
            </a:r>
          </a:p>
          <a:p>
            <a:pPr lvl="1" eaLnBrk="1" hangingPunct="1">
              <a:buClr>
                <a:srgbClr val="D60093"/>
              </a:buClr>
              <a:buFont typeface="Wingdings" charset="0"/>
              <a:buChar char="q"/>
            </a:pPr>
            <a:r>
              <a:rPr lang="en-US" sz="1600" dirty="0">
                <a:solidFill>
                  <a:srgbClr val="F2F2F2"/>
                </a:solidFill>
                <a:ea typeface="ＭＳ Ｐゴシック" charset="0"/>
              </a:rPr>
              <a:t>Instant on / off</a:t>
            </a:r>
          </a:p>
          <a:p>
            <a:pPr lvl="1" eaLnBrk="1" hangingPunct="1">
              <a:buClr>
                <a:srgbClr val="D60093"/>
              </a:buClr>
              <a:buFont typeface="Wingdings" charset="0"/>
              <a:buChar char="q"/>
            </a:pPr>
            <a:r>
              <a:rPr lang="en-US" sz="1600" dirty="0">
                <a:solidFill>
                  <a:srgbClr val="F2F2F2"/>
                </a:solidFill>
                <a:ea typeface="ＭＳ Ｐゴシック" charset="0"/>
              </a:rPr>
              <a:t>Directionality</a:t>
            </a:r>
          </a:p>
          <a:p>
            <a:pPr lvl="1" eaLnBrk="1" hangingPunct="1">
              <a:buClr>
                <a:srgbClr val="D60093"/>
              </a:buClr>
              <a:buFont typeface="Wingdings" charset="0"/>
              <a:buChar char="q"/>
            </a:pPr>
            <a:r>
              <a:rPr lang="en-US" sz="1600" dirty="0">
                <a:solidFill>
                  <a:srgbClr val="F2F2F2"/>
                </a:solidFill>
                <a:ea typeface="ＭＳ Ｐゴシック" charset="0"/>
              </a:rPr>
              <a:t>Efficacy</a:t>
            </a:r>
          </a:p>
          <a:p>
            <a:pPr lvl="1" eaLnBrk="1" hangingPunct="1">
              <a:buClr>
                <a:srgbClr val="D60093"/>
              </a:buClr>
              <a:buFont typeface="Wingdings" charset="0"/>
              <a:buChar char="q"/>
            </a:pPr>
            <a:r>
              <a:rPr lang="en-US" sz="1600" dirty="0">
                <a:solidFill>
                  <a:srgbClr val="F2F2F2"/>
                </a:solidFill>
                <a:ea typeface="ＭＳ Ｐゴシック" charset="0"/>
              </a:rPr>
              <a:t>Lamp Life</a:t>
            </a:r>
          </a:p>
          <a:p>
            <a:pPr lvl="1" eaLnBrk="1" hangingPunct="1">
              <a:buClr>
                <a:srgbClr val="D60093"/>
              </a:buClr>
              <a:buFont typeface="Wingdings" charset="0"/>
              <a:buChar char="q"/>
            </a:pPr>
            <a:r>
              <a:rPr lang="en-US" sz="1600" dirty="0">
                <a:solidFill>
                  <a:srgbClr val="F2F2F2"/>
                </a:solidFill>
                <a:ea typeface="ＭＳ Ｐゴシック" charset="0"/>
              </a:rPr>
              <a:t>Temperature requirements</a:t>
            </a:r>
          </a:p>
          <a:p>
            <a:pPr lvl="1" eaLnBrk="1" hangingPunct="1">
              <a:buClr>
                <a:srgbClr val="D60093"/>
              </a:buClr>
              <a:buFont typeface="Wingdings" charset="0"/>
              <a:buChar char="q"/>
            </a:pPr>
            <a:r>
              <a:rPr lang="en-US" sz="1600" dirty="0">
                <a:solidFill>
                  <a:srgbClr val="F2F2F2"/>
                </a:solidFill>
                <a:ea typeface="ＭＳ Ｐゴシック" charset="0"/>
              </a:rPr>
              <a:t>Heat generated</a:t>
            </a:r>
          </a:p>
          <a:p>
            <a:pPr lvl="1" eaLnBrk="1" hangingPunct="1">
              <a:buClr>
                <a:srgbClr val="D60093"/>
              </a:buClr>
              <a:buFont typeface="Wingdings" charset="0"/>
              <a:buChar char="q"/>
            </a:pPr>
            <a:r>
              <a:rPr lang="en-US" sz="1600" dirty="0">
                <a:solidFill>
                  <a:srgbClr val="F2F2F2"/>
                </a:solidFill>
                <a:ea typeface="ＭＳ Ｐゴシック" charset="0"/>
              </a:rPr>
              <a:t>Noise generated</a:t>
            </a:r>
            <a:r>
              <a:rPr lang="en-US" sz="2000" dirty="0">
                <a:solidFill>
                  <a:srgbClr val="21FF46"/>
                </a:solidFill>
                <a:latin typeface="Georgia" charset="0"/>
                <a:ea typeface="ＭＳ Ｐゴシック" charset="0"/>
              </a:rPr>
              <a:t/>
            </a:r>
            <a:br>
              <a:rPr lang="en-US" sz="2000" dirty="0">
                <a:solidFill>
                  <a:srgbClr val="21FF46"/>
                </a:solidFill>
                <a:latin typeface="Georgia" charset="0"/>
                <a:ea typeface="ＭＳ Ｐゴシック" charset="0"/>
              </a:rPr>
            </a:br>
            <a:endParaRPr lang="en-US" sz="2000" dirty="0">
              <a:solidFill>
                <a:srgbClr val="21FF46"/>
              </a:solidFill>
              <a:latin typeface="Georgia" charset="0"/>
              <a:ea typeface="ＭＳ Ｐゴシック" charset="0"/>
            </a:endParaRPr>
          </a:p>
          <a:p>
            <a:pPr eaLnBrk="1" hangingPunct="1">
              <a:buClr>
                <a:srgbClr val="D60093"/>
              </a:buClr>
              <a:buFont typeface="Wingdings" charset="0"/>
              <a:buChar char="q"/>
            </a:pPr>
            <a:endParaRPr lang="en-US" sz="2400" dirty="0">
              <a:solidFill>
                <a:srgbClr val="21FF46"/>
              </a:solidFill>
              <a:latin typeface="Georgia" charset="0"/>
              <a:ea typeface="ＭＳ Ｐゴシック" charset="0"/>
              <a:cs typeface="ＭＳ Ｐゴシック" charset="0"/>
            </a:endParaRPr>
          </a:p>
          <a:p>
            <a:pPr eaLnBrk="1" hangingPunct="1">
              <a:buClr>
                <a:srgbClr val="D60093"/>
              </a:buClr>
              <a:buFont typeface="Wingdings 2" charset="0"/>
              <a:buNone/>
            </a:pPr>
            <a:endParaRPr lang="en-US" sz="2400" dirty="0">
              <a:solidFill>
                <a:srgbClr val="21FF46"/>
              </a:solidFill>
              <a:latin typeface="Georgia" charset="0"/>
              <a:ea typeface="ＭＳ Ｐゴシック" charset="0"/>
              <a:cs typeface="ＭＳ Ｐゴシック" charset="0"/>
            </a:endParaRPr>
          </a:p>
          <a:p>
            <a:pPr eaLnBrk="1" hangingPunct="1">
              <a:buClr>
                <a:srgbClr val="D60093"/>
              </a:buClr>
              <a:buFont typeface="Wingdings 2" charset="0"/>
              <a:buNone/>
            </a:pPr>
            <a:endParaRPr lang="en-US" dirty="0">
              <a:latin typeface="Book Antiqua" charset="0"/>
              <a:ea typeface="ＭＳ Ｐゴシック" charset="0"/>
              <a:cs typeface="ＭＳ Ｐゴシック" charset="0"/>
            </a:endParaRPr>
          </a:p>
        </p:txBody>
      </p:sp>
    </p:spTree>
    <p:extLst>
      <p:ext uri="{BB962C8B-B14F-4D97-AF65-F5344CB8AC3E}">
        <p14:creationId xmlns:p14="http://schemas.microsoft.com/office/powerpoint/2010/main" val="133287706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Munsell</a:t>
            </a:r>
            <a:r>
              <a:rPr lang="en-US" dirty="0" smtClean="0"/>
              <a:t> color book pages</a:t>
            </a:r>
            <a:endParaRPr lang="en-US" dirty="0"/>
          </a:p>
        </p:txBody>
      </p:sp>
      <p:pic>
        <p:nvPicPr>
          <p:cNvPr id="4" name="Content Placeholder 3" descr="Munsell_Books.jpg"/>
          <p:cNvPicPr>
            <a:picLocks noGrp="1" noChangeAspect="1"/>
          </p:cNvPicPr>
          <p:nvPr>
            <p:ph idx="1"/>
          </p:nvPr>
        </p:nvPicPr>
        <p:blipFill>
          <a:blip r:embed="rId2"/>
          <a:stretch>
            <a:fillRect/>
          </a:stretch>
        </p:blipFill>
        <p:spPr>
          <a:xfrm>
            <a:off x="914400" y="1676400"/>
            <a:ext cx="7411638" cy="4439571"/>
          </a:xfrm>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Munsell</a:t>
            </a:r>
            <a:r>
              <a:rPr lang="en-US" dirty="0" smtClean="0"/>
              <a:t> color pages</a:t>
            </a:r>
            <a:endParaRPr lang="en-US" dirty="0"/>
          </a:p>
        </p:txBody>
      </p:sp>
      <p:pic>
        <p:nvPicPr>
          <p:cNvPr id="4" name="Content Placeholder 3"/>
          <p:cNvPicPr>
            <a:picLocks noGrp="1" noChangeAspect="1"/>
          </p:cNvPicPr>
          <p:nvPr>
            <p:ph idx="1"/>
          </p:nvPr>
        </p:nvPicPr>
        <p:blipFill>
          <a:blip r:embed="rId2"/>
          <a:srcRect l="-27505" r="-27505"/>
          <a:stretch>
            <a:fillRect/>
          </a:stretch>
        </p:blipFill>
        <p:spPr/>
      </p:pic>
    </p:spTree>
    <p:extLst>
      <p:ext uri="{BB962C8B-B14F-4D97-AF65-F5344CB8AC3E}">
        <p14:creationId xmlns:p14="http://schemas.microsoft.com/office/powerpoint/2010/main" val="1297989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different views of the 3-d </a:t>
            </a:r>
            <a:r>
              <a:rPr lang="en-US" dirty="0" err="1" smtClean="0"/>
              <a:t>Munsell</a:t>
            </a:r>
            <a:r>
              <a:rPr lang="en-US" dirty="0" smtClean="0"/>
              <a:t> color system</a:t>
            </a:r>
            <a:endParaRPr lang="en-US" dirty="0"/>
          </a:p>
        </p:txBody>
      </p:sp>
      <p:pic>
        <p:nvPicPr>
          <p:cNvPr id="10" name="Content Placeholder 9" descr="800px-Munsell_1929_color_solid.png"/>
          <p:cNvPicPr>
            <a:picLocks noGrp="1" noChangeAspect="1"/>
          </p:cNvPicPr>
          <p:nvPr>
            <p:ph idx="1"/>
          </p:nvPr>
        </p:nvPicPr>
        <p:blipFill>
          <a:blip r:embed="rId2"/>
          <a:stretch>
            <a:fillRect/>
          </a:stretch>
        </p:blipFill>
        <p:spPr>
          <a:xfrm>
            <a:off x="457200" y="1805781"/>
            <a:ext cx="8229600" cy="4114800"/>
          </a:xfrm>
        </p:spPr>
      </p:pic>
    </p:spTree>
    <p:extLst>
      <p:ext uri="{BB962C8B-B14F-4D97-AF65-F5344CB8AC3E}">
        <p14:creationId xmlns:p14="http://schemas.microsoft.com/office/powerpoint/2010/main" val="340394807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unsell_color_sphere.png"/>
          <p:cNvPicPr>
            <a:picLocks noGrp="1" noChangeAspect="1"/>
          </p:cNvPicPr>
          <p:nvPr>
            <p:ph idx="1"/>
          </p:nvPr>
        </p:nvPicPr>
        <p:blipFill>
          <a:blip r:embed="rId2"/>
          <a:stretch>
            <a:fillRect/>
          </a:stretch>
        </p:blipFill>
        <p:spPr>
          <a:xfrm>
            <a:off x="2579890" y="1600200"/>
            <a:ext cx="3984219" cy="4525963"/>
          </a:xfrm>
        </p:spPr>
      </p:pic>
    </p:spTree>
    <p:extLst>
      <p:ext uri="{BB962C8B-B14F-4D97-AF65-F5344CB8AC3E}">
        <p14:creationId xmlns:p14="http://schemas.microsoft.com/office/powerpoint/2010/main" val="30044467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Phillip Otto </a:t>
            </a:r>
            <a:r>
              <a:rPr lang="en-US" sz="2000" dirty="0" err="1" smtClean="0"/>
              <a:t>Runge’s</a:t>
            </a:r>
            <a:r>
              <a:rPr lang="en-US" sz="2000" dirty="0" smtClean="0"/>
              <a:t> </a:t>
            </a:r>
            <a:r>
              <a:rPr lang="en-US" sz="1600" dirty="0" smtClean="0"/>
              <a:t>(1777-1810)</a:t>
            </a:r>
            <a:r>
              <a:rPr lang="en-US" dirty="0" smtClean="0"/>
              <a:t/>
            </a:r>
            <a:br>
              <a:rPr lang="en-US" dirty="0" smtClean="0"/>
            </a:br>
            <a:r>
              <a:rPr lang="en-US" dirty="0" smtClean="0"/>
              <a:t> ‘Color Sphere’</a:t>
            </a:r>
            <a:br>
              <a:rPr lang="en-US" dirty="0" smtClean="0"/>
            </a:br>
            <a:r>
              <a:rPr lang="en-US" sz="1600" dirty="0" smtClean="0"/>
              <a:t>he was a German romantic painter</a:t>
            </a:r>
            <a:r>
              <a:rPr lang="en-US" dirty="0" smtClean="0"/>
              <a:t/>
            </a:r>
            <a:br>
              <a:rPr lang="en-US" dirty="0" smtClean="0"/>
            </a:br>
            <a:endParaRPr lang="en-US" dirty="0"/>
          </a:p>
        </p:txBody>
      </p:sp>
      <p:pic>
        <p:nvPicPr>
          <p:cNvPr id="5" name="Picture 4" descr="Runge_Farbenkugel.jpg"/>
          <p:cNvPicPr>
            <a:picLocks noChangeAspect="1"/>
          </p:cNvPicPr>
          <p:nvPr/>
        </p:nvPicPr>
        <p:blipFill>
          <a:blip r:embed="rId2"/>
          <a:stretch>
            <a:fillRect/>
          </a:stretch>
        </p:blipFill>
        <p:spPr>
          <a:xfrm>
            <a:off x="2819400" y="1752600"/>
            <a:ext cx="4060606" cy="4468289"/>
          </a:xfrm>
          <a:prstGeom prst="rect">
            <a:avLst/>
          </a:prstGeom>
        </p:spPr>
      </p:pic>
      <p:sp>
        <p:nvSpPr>
          <p:cNvPr id="6" name="Content Placeholder 5"/>
          <p:cNvSpPr>
            <a:spLocks noGrp="1"/>
          </p:cNvSpPr>
          <p:nvPr>
            <p:ph idx="1"/>
          </p:nvPr>
        </p:nvSpPr>
        <p:spPr>
          <a:xfrm>
            <a:off x="304800" y="1676400"/>
            <a:ext cx="8229600" cy="4449763"/>
          </a:xfrm>
        </p:spPr>
        <p:txBody>
          <a:bodyPr/>
          <a:lstStyle/>
          <a:p>
            <a:endParaRPr lang="en-US" dirty="0"/>
          </a:p>
        </p:txBody>
      </p:sp>
    </p:spTree>
    <p:extLst>
      <p:ext uri="{BB962C8B-B14F-4D97-AF65-F5344CB8AC3E}">
        <p14:creationId xmlns:p14="http://schemas.microsoft.com/office/powerpoint/2010/main" val="85969663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Adobe Technical Guides Web Page: Color Models</a:t>
            </a:r>
            <a:endParaRPr lang="en-US" dirty="0"/>
          </a:p>
        </p:txBody>
      </p:sp>
    </p:spTree>
    <p:extLst>
      <p:ext uri="{BB962C8B-B14F-4D97-AF65-F5344CB8AC3E}">
        <p14:creationId xmlns:p14="http://schemas.microsoft.com/office/powerpoint/2010/main" val="176183722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2012 Fiat 500 '</a:t>
            </a:r>
            <a:r>
              <a:rPr lang="tr-TR" dirty="0" err="1" smtClean="0"/>
              <a:t>Stinger</a:t>
            </a:r>
            <a:r>
              <a:rPr lang="tr-TR" dirty="0" smtClean="0"/>
              <a:t>’</a:t>
            </a:r>
            <a:br>
              <a:rPr lang="tr-TR" dirty="0" smtClean="0"/>
            </a:br>
            <a:r>
              <a:rPr lang="tr-TR" sz="2400" dirty="0" smtClean="0"/>
              <a:t>an </a:t>
            </a:r>
            <a:r>
              <a:rPr lang="tr-TR" sz="2400" dirty="0" err="1" smtClean="0"/>
              <a:t>example</a:t>
            </a:r>
            <a:r>
              <a:rPr lang="tr-TR" sz="2400" dirty="0" smtClean="0"/>
              <a:t> of ‘</a:t>
            </a:r>
            <a:r>
              <a:rPr lang="tr-TR" sz="2400" dirty="0" err="1" smtClean="0"/>
              <a:t>blackened</a:t>
            </a:r>
            <a:r>
              <a:rPr lang="tr-TR" sz="2400" dirty="0" smtClean="0"/>
              <a:t> </a:t>
            </a:r>
            <a:r>
              <a:rPr lang="tr-TR" sz="2400" dirty="0" err="1" smtClean="0"/>
              <a:t>yellow</a:t>
            </a:r>
            <a:r>
              <a:rPr lang="tr-TR" sz="2400" dirty="0" smtClean="0"/>
              <a:t>’</a:t>
            </a:r>
            <a:r>
              <a:rPr lang="tr-TR" sz="2400" dirty="0"/>
              <a:t/>
            </a:r>
            <a:br>
              <a:rPr lang="tr-TR" sz="2400" dirty="0"/>
            </a:br>
            <a:endParaRPr lang="en-US" sz="2400" dirty="0"/>
          </a:p>
        </p:txBody>
      </p:sp>
      <p:pic>
        <p:nvPicPr>
          <p:cNvPr id="4" name="Content Placeholder 3"/>
          <p:cNvPicPr>
            <a:picLocks noGrp="1" noChangeAspect="1"/>
          </p:cNvPicPr>
          <p:nvPr>
            <p:ph idx="1"/>
          </p:nvPr>
        </p:nvPicPr>
        <p:blipFill>
          <a:blip r:embed="rId2"/>
          <a:srcRect t="5262" b="5262"/>
          <a:stretch>
            <a:fillRect/>
          </a:stretch>
        </p:blipFill>
        <p:spPr/>
      </p:pic>
    </p:spTree>
    <p:extLst>
      <p:ext uri="{BB962C8B-B14F-4D97-AF65-F5344CB8AC3E}">
        <p14:creationId xmlns:p14="http://schemas.microsoft.com/office/powerpoint/2010/main" val="3750258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l="-6281" r="-6281"/>
          <a:stretch>
            <a:fillRect/>
          </a:stretch>
        </p:blipFill>
        <p:spPr/>
      </p:pic>
    </p:spTree>
    <p:extLst>
      <p:ext uri="{BB962C8B-B14F-4D97-AF65-F5344CB8AC3E}">
        <p14:creationId xmlns:p14="http://schemas.microsoft.com/office/powerpoint/2010/main" val="2856184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9426" r="-19426"/>
          <a:stretch>
            <a:fillRect/>
          </a:stretch>
        </p:blipFill>
        <p:spPr/>
      </p:pic>
    </p:spTree>
    <p:extLst>
      <p:ext uri="{BB962C8B-B14F-4D97-AF65-F5344CB8AC3E}">
        <p14:creationId xmlns:p14="http://schemas.microsoft.com/office/powerpoint/2010/main" val="2978585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514733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304800"/>
            <a:ext cx="8229600" cy="1143000"/>
          </a:xfrm>
        </p:spPr>
        <p:txBody>
          <a:bodyPr/>
          <a:lstStyle/>
          <a:p>
            <a:pPr>
              <a:defRPr/>
            </a:pPr>
            <a:r>
              <a:rPr lang="en-US" dirty="0">
                <a:solidFill>
                  <a:srgbClr val="F2F2F2"/>
                </a:solidFill>
                <a:ea typeface="+mj-ea"/>
                <a:cs typeface="+mj-cs"/>
              </a:rPr>
              <a:t>Electric Light Sources </a:t>
            </a:r>
          </a:p>
        </p:txBody>
      </p:sp>
      <p:sp>
        <p:nvSpPr>
          <p:cNvPr id="21507" name="Rectangle 3"/>
          <p:cNvSpPr>
            <a:spLocks noGrp="1" noChangeArrowheads="1"/>
          </p:cNvSpPr>
          <p:nvPr>
            <p:ph type="body" sz="half" idx="1"/>
          </p:nvPr>
        </p:nvSpPr>
        <p:spPr>
          <a:xfrm>
            <a:off x="381000" y="1600200"/>
            <a:ext cx="8229600" cy="4525963"/>
          </a:xfrm>
        </p:spPr>
        <p:txBody>
          <a:bodyPr/>
          <a:lstStyle/>
          <a:p>
            <a:pPr>
              <a:buFontTx/>
              <a:buNone/>
            </a:pPr>
            <a:r>
              <a:rPr lang="en-US" dirty="0">
                <a:solidFill>
                  <a:srgbClr val="F2F2F2"/>
                </a:solidFill>
                <a:ea typeface="ＭＳ Ｐゴシック" charset="0"/>
                <a:cs typeface="ＭＳ Ｐゴシック" charset="0"/>
              </a:rPr>
              <a:t>Incandescent lamps</a:t>
            </a:r>
          </a:p>
          <a:p>
            <a:r>
              <a:rPr lang="en-US" dirty="0">
                <a:solidFill>
                  <a:srgbClr val="F2F2F2"/>
                </a:solidFill>
                <a:ea typeface="ＭＳ Ｐゴシック" charset="0"/>
                <a:cs typeface="ＭＳ Ｐゴシック" charset="0"/>
              </a:rPr>
              <a:t>	Incandescent</a:t>
            </a:r>
          </a:p>
          <a:p>
            <a:r>
              <a:rPr lang="en-US" dirty="0">
                <a:solidFill>
                  <a:srgbClr val="F2F2F2"/>
                </a:solidFill>
                <a:ea typeface="ＭＳ Ｐゴシック" charset="0"/>
                <a:cs typeface="ＭＳ Ｐゴシック" charset="0"/>
              </a:rPr>
              <a:t>	</a:t>
            </a:r>
            <a:r>
              <a:rPr lang="en-US" dirty="0" smtClean="0">
                <a:solidFill>
                  <a:srgbClr val="F2F2F2"/>
                </a:solidFill>
                <a:ea typeface="ＭＳ Ｐゴシック" charset="0"/>
                <a:cs typeface="ＭＳ Ｐゴシック" charset="0"/>
              </a:rPr>
              <a:t>Halogen</a:t>
            </a:r>
          </a:p>
          <a:p>
            <a:endParaRPr lang="en-US" dirty="0">
              <a:solidFill>
                <a:srgbClr val="F2F2F2"/>
              </a:solidFill>
              <a:ea typeface="ＭＳ Ｐゴシック" charset="0"/>
              <a:cs typeface="ＭＳ Ｐゴシック" charset="0"/>
            </a:endParaRPr>
          </a:p>
          <a:p>
            <a:pPr>
              <a:buFontTx/>
              <a:buNone/>
            </a:pPr>
            <a:r>
              <a:rPr lang="en-US" dirty="0">
                <a:solidFill>
                  <a:srgbClr val="F2F2F2"/>
                </a:solidFill>
                <a:ea typeface="ＭＳ Ｐゴシック" charset="0"/>
                <a:cs typeface="ＭＳ Ｐゴシック" charset="0"/>
              </a:rPr>
              <a:t>Discharge lamps</a:t>
            </a:r>
          </a:p>
          <a:p>
            <a:pPr>
              <a:buFontTx/>
              <a:buNone/>
            </a:pPr>
            <a:r>
              <a:rPr lang="en-US" dirty="0">
                <a:solidFill>
                  <a:srgbClr val="F2F2F2"/>
                </a:solidFill>
                <a:ea typeface="ＭＳ Ｐゴシック" charset="0"/>
                <a:cs typeface="ＭＳ Ｐゴシック" charset="0"/>
              </a:rPr>
              <a:t>	</a:t>
            </a:r>
            <a:r>
              <a:rPr lang="en-US" dirty="0" smtClean="0">
                <a:solidFill>
                  <a:srgbClr val="F2F2F2"/>
                </a:solidFill>
                <a:ea typeface="ＭＳ Ｐゴシック" charset="0"/>
                <a:cs typeface="ＭＳ Ｐゴシック" charset="0"/>
              </a:rPr>
              <a:t>	Fluorescent</a:t>
            </a:r>
            <a:endParaRPr lang="en-US" dirty="0">
              <a:solidFill>
                <a:srgbClr val="F2F2F2"/>
              </a:solidFill>
              <a:ea typeface="ＭＳ Ｐゴシック" charset="0"/>
              <a:cs typeface="ＭＳ Ｐゴシック" charset="0"/>
            </a:endParaRPr>
          </a:p>
          <a:p>
            <a:r>
              <a:rPr lang="en-US" dirty="0">
                <a:solidFill>
                  <a:srgbClr val="F2F2F2"/>
                </a:solidFill>
                <a:ea typeface="ＭＳ Ｐゴシック" charset="0"/>
                <a:cs typeface="ＭＳ Ｐゴシック" charset="0"/>
              </a:rPr>
              <a:t>	Cold Cathode </a:t>
            </a:r>
            <a:r>
              <a:rPr lang="ja-JP" altLang="en-US" dirty="0">
                <a:solidFill>
                  <a:srgbClr val="F2F2F2"/>
                </a:solidFill>
                <a:ea typeface="ＭＳ Ｐゴシック" charset="0"/>
                <a:cs typeface="ＭＳ Ｐゴシック" charset="0"/>
              </a:rPr>
              <a:t>‘</a:t>
            </a:r>
            <a:r>
              <a:rPr lang="en-US" dirty="0">
                <a:solidFill>
                  <a:srgbClr val="F2F2F2"/>
                </a:solidFill>
                <a:ea typeface="ＭＳ Ｐゴシック" charset="0"/>
                <a:cs typeface="ＭＳ Ｐゴシック" charset="0"/>
              </a:rPr>
              <a:t>Neon</a:t>
            </a:r>
            <a:r>
              <a:rPr lang="ja-JP" altLang="en-US" dirty="0">
                <a:solidFill>
                  <a:srgbClr val="F2F2F2"/>
                </a:solidFill>
                <a:ea typeface="ＭＳ Ｐゴシック" charset="0"/>
                <a:cs typeface="ＭＳ Ｐゴシック" charset="0"/>
              </a:rPr>
              <a:t>’</a:t>
            </a:r>
            <a:endParaRPr lang="en-US" dirty="0">
              <a:solidFill>
                <a:srgbClr val="F2F2F2"/>
              </a:solidFill>
              <a:ea typeface="ＭＳ Ｐゴシック" charset="0"/>
              <a:cs typeface="ＭＳ Ｐゴシック" charset="0"/>
            </a:endParaRPr>
          </a:p>
          <a:p>
            <a:r>
              <a:rPr lang="en-US" dirty="0">
                <a:solidFill>
                  <a:srgbClr val="F2F2F2"/>
                </a:solidFill>
                <a:ea typeface="ＭＳ Ｐゴシック" charset="0"/>
                <a:cs typeface="ＭＳ Ｐゴシック" charset="0"/>
              </a:rPr>
              <a:t>	(HID) High Intensity </a:t>
            </a:r>
            <a:r>
              <a:rPr lang="en-US" dirty="0" smtClean="0">
                <a:solidFill>
                  <a:srgbClr val="F2F2F2"/>
                </a:solidFill>
                <a:ea typeface="ＭＳ Ｐゴシック" charset="0"/>
                <a:cs typeface="ＭＳ Ｐゴシック" charset="0"/>
              </a:rPr>
              <a:t>Discharge</a:t>
            </a:r>
          </a:p>
          <a:p>
            <a:endParaRPr lang="en-US" dirty="0">
              <a:solidFill>
                <a:srgbClr val="F2F2F2"/>
              </a:solidFill>
              <a:ea typeface="ＭＳ Ｐゴシック" charset="0"/>
              <a:cs typeface="ＭＳ Ｐゴシック" charset="0"/>
            </a:endParaRPr>
          </a:p>
          <a:p>
            <a:pPr>
              <a:buFontTx/>
              <a:buNone/>
            </a:pPr>
            <a:r>
              <a:rPr lang="en-US" dirty="0">
                <a:solidFill>
                  <a:srgbClr val="F2F2F2"/>
                </a:solidFill>
                <a:ea typeface="ＭＳ Ｐゴシック" charset="0"/>
                <a:cs typeface="ＭＳ Ｐゴシック" charset="0"/>
              </a:rPr>
              <a:t>(LED) Light Emitting Diode</a:t>
            </a:r>
          </a:p>
        </p:txBody>
      </p:sp>
      <p:sp>
        <p:nvSpPr>
          <p:cNvPr id="21508" name="Text Box 5"/>
          <p:cNvSpPr txBox="1">
            <a:spLocks noChangeArrowheads="1"/>
          </p:cNvSpPr>
          <p:nvPr/>
        </p:nvSpPr>
        <p:spPr bwMode="auto">
          <a:xfrm>
            <a:off x="228600" y="1371600"/>
            <a:ext cx="7772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endParaRPr lang="en-US" sz="1800">
              <a:solidFill>
                <a:srgbClr val="B2B2B2"/>
              </a:solidFill>
            </a:endParaRPr>
          </a:p>
          <a:p>
            <a:pPr eaLnBrk="1" hangingPunct="1">
              <a:spcBef>
                <a:spcPct val="50000"/>
              </a:spcBef>
            </a:pPr>
            <a:endParaRPr lang="en-US" sz="1800">
              <a:solidFill>
                <a:srgbClr val="B2B2B2"/>
              </a:solidFill>
            </a:endParaRPr>
          </a:p>
        </p:txBody>
      </p:sp>
    </p:spTree>
    <p:extLst>
      <p:ext uri="{BB962C8B-B14F-4D97-AF65-F5344CB8AC3E}">
        <p14:creationId xmlns:p14="http://schemas.microsoft.com/office/powerpoint/2010/main" val="251650119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rcRect l="-10913" r="-10913"/>
          <a:stretch>
            <a:fillRect/>
          </a:stretch>
        </p:blipFill>
        <p:spPr/>
      </p:pic>
    </p:spTree>
    <p:extLst>
      <p:ext uri="{BB962C8B-B14F-4D97-AF65-F5344CB8AC3E}">
        <p14:creationId xmlns:p14="http://schemas.microsoft.com/office/powerpoint/2010/main" val="792491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8490" r="-68490"/>
          <a:stretch>
            <a:fillRect/>
          </a:stretch>
        </p:blipFill>
        <p:spPr/>
      </p:pic>
    </p:spTree>
    <p:extLst>
      <p:ext uri="{BB962C8B-B14F-4D97-AF65-F5344CB8AC3E}">
        <p14:creationId xmlns:p14="http://schemas.microsoft.com/office/powerpoint/2010/main" val="1805111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4126" r="-34126"/>
          <a:stretch>
            <a:fillRect/>
          </a:stretch>
        </p:blipFill>
        <p:spPr/>
      </p:pic>
    </p:spTree>
    <p:extLst>
      <p:ext uri="{BB962C8B-B14F-4D97-AF65-F5344CB8AC3E}">
        <p14:creationId xmlns:p14="http://schemas.microsoft.com/office/powerpoint/2010/main" val="37494573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color alone (not material, or form) gives this room its visual character </a:t>
            </a:r>
            <a:endParaRPr lang="en-US" dirty="0"/>
          </a:p>
        </p:txBody>
      </p:sp>
      <p:pic>
        <p:nvPicPr>
          <p:cNvPr id="4" name="Content Placeholder 3"/>
          <p:cNvPicPr>
            <a:picLocks noGrp="1" noChangeAspect="1"/>
          </p:cNvPicPr>
          <p:nvPr>
            <p:ph idx="1"/>
          </p:nvPr>
        </p:nvPicPr>
        <p:blipFill>
          <a:blip r:embed="rId2"/>
          <a:srcRect l="-3744" r="-3744"/>
          <a:stretch>
            <a:fillRect/>
          </a:stretch>
        </p:blipFill>
        <p:spPr/>
      </p:pic>
    </p:spTree>
    <p:extLst>
      <p:ext uri="{BB962C8B-B14F-4D97-AF65-F5344CB8AC3E}">
        <p14:creationId xmlns:p14="http://schemas.microsoft.com/office/powerpoint/2010/main" val="11278090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and orange are complimentary colors:</a:t>
            </a:r>
            <a:br>
              <a:rPr lang="en-US" dirty="0" smtClean="0"/>
            </a:br>
            <a:r>
              <a:rPr lang="en-US" dirty="0" smtClean="0"/>
              <a:t>each makes the other stand out</a:t>
            </a:r>
            <a:endParaRPr lang="en-US" dirty="0"/>
          </a:p>
        </p:txBody>
      </p:sp>
      <p:pic>
        <p:nvPicPr>
          <p:cNvPr id="4" name="Content Placeholder 3"/>
          <p:cNvPicPr>
            <a:picLocks noGrp="1" noChangeAspect="1"/>
          </p:cNvPicPr>
          <p:nvPr>
            <p:ph idx="1"/>
          </p:nvPr>
        </p:nvPicPr>
        <p:blipFill>
          <a:blip r:embed="rId2"/>
          <a:srcRect t="-2346" b="-2346"/>
          <a:stretch>
            <a:fillRect/>
          </a:stretch>
        </p:blipFill>
        <p:spPr/>
      </p:pic>
    </p:spTree>
    <p:extLst>
      <p:ext uri="{BB962C8B-B14F-4D97-AF65-F5344CB8AC3E}">
        <p14:creationId xmlns:p14="http://schemas.microsoft.com/office/powerpoint/2010/main" val="42450052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functions as a neutral against the greenish hues</a:t>
            </a:r>
            <a:endParaRPr lang="en-US" dirty="0"/>
          </a:p>
        </p:txBody>
      </p:sp>
      <p:pic>
        <p:nvPicPr>
          <p:cNvPr id="4" name="Content Placeholder 3"/>
          <p:cNvPicPr>
            <a:picLocks noGrp="1" noChangeAspect="1"/>
          </p:cNvPicPr>
          <p:nvPr>
            <p:ph idx="1"/>
          </p:nvPr>
        </p:nvPicPr>
        <p:blipFill>
          <a:blip r:embed="rId2"/>
          <a:srcRect l="-13180" r="-13180"/>
          <a:stretch>
            <a:fillRect/>
          </a:stretch>
        </p:blipFill>
        <p:spPr/>
      </p:pic>
    </p:spTree>
    <p:extLst>
      <p:ext uri="{BB962C8B-B14F-4D97-AF65-F5344CB8AC3E}">
        <p14:creationId xmlns:p14="http://schemas.microsoft.com/office/powerpoint/2010/main" val="33385832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alone has a big impact on the feeling, emotion, of the space</a:t>
            </a:r>
            <a:br>
              <a:rPr lang="en-US" dirty="0" smtClean="0"/>
            </a:br>
            <a:r>
              <a:rPr lang="en-US" sz="1600" dirty="0" smtClean="0"/>
              <a:t>Apartment designed by Head Architecture, 2010</a:t>
            </a:r>
            <a:endParaRPr lang="en-US" dirty="0"/>
          </a:p>
        </p:txBody>
      </p:sp>
      <p:pic>
        <p:nvPicPr>
          <p:cNvPr id="4" name="Content Placeholder 3"/>
          <p:cNvPicPr>
            <a:picLocks noGrp="1" noChangeAspect="1"/>
          </p:cNvPicPr>
          <p:nvPr>
            <p:ph idx="1"/>
          </p:nvPr>
        </p:nvPicPr>
        <p:blipFill>
          <a:blip r:embed="rId2"/>
          <a:srcRect l="-28826" r="-28826"/>
          <a:stretch>
            <a:fillRect/>
          </a:stretch>
        </p:blipFill>
        <p:spPr/>
      </p:pic>
    </p:spTree>
    <p:extLst>
      <p:ext uri="{BB962C8B-B14F-4D97-AF65-F5344CB8AC3E}">
        <p14:creationId xmlns:p14="http://schemas.microsoft.com/office/powerpoint/2010/main" val="20221874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352" r="-10352"/>
          <a:stretch>
            <a:fillRect/>
          </a:stretch>
        </p:blipFill>
        <p:spPr/>
      </p:pic>
    </p:spTree>
    <p:extLst>
      <p:ext uri="{BB962C8B-B14F-4D97-AF65-F5344CB8AC3E}">
        <p14:creationId xmlns:p14="http://schemas.microsoft.com/office/powerpoint/2010/main" val="166877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352" r="-10352"/>
          <a:stretch>
            <a:fillRect/>
          </a:stretch>
        </p:blipFill>
        <p:spPr/>
      </p:pic>
    </p:spTree>
    <p:extLst>
      <p:ext uri="{BB962C8B-B14F-4D97-AF65-F5344CB8AC3E}">
        <p14:creationId xmlns:p14="http://schemas.microsoft.com/office/powerpoint/2010/main" val="2841885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Complimentary: red – green</a:t>
            </a:r>
            <a:br>
              <a:rPr lang="en-US" dirty="0" smtClean="0"/>
            </a:br>
            <a:r>
              <a:rPr lang="en-US" dirty="0" smtClean="0"/>
              <a:t>white as a neutral &amp; light source</a:t>
            </a:r>
            <a:endParaRPr lang="en-US" dirty="0"/>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2078153333"/>
      </p:ext>
    </p:extLst>
  </p:cSld>
  <p:clrMapOvr>
    <a:masterClrMapping/>
  </p:clrMapOvr>
</p:sld>
</file>

<file path=ppt/theme/theme1.xml><?xml version="1.0" encoding="utf-8"?>
<a:theme xmlns:a="http://schemas.openxmlformats.org/drawingml/2006/main" name="Default Design">
  <a:themeElements>
    <a:clrScheme name="Custom 3">
      <a:dk1>
        <a:srgbClr val="DDDDDD"/>
      </a:dk1>
      <a:lt1>
        <a:srgbClr val="DDDDDD"/>
      </a:lt1>
      <a:dk2>
        <a:srgbClr val="000000"/>
      </a:dk2>
      <a:lt2>
        <a:srgbClr val="DDDDDD"/>
      </a:lt2>
      <a:accent1>
        <a:srgbClr val="BBE0E3"/>
      </a:accent1>
      <a:accent2>
        <a:srgbClr val="333399"/>
      </a:accent2>
      <a:accent3>
        <a:srgbClr val="AAAAAA"/>
      </a:accent3>
      <a:accent4>
        <a:srgbClr val="BDBDBD"/>
      </a:accent4>
      <a:accent5>
        <a:srgbClr val="DAEDEF"/>
      </a:accent5>
      <a:accent6>
        <a:srgbClr val="2D2D8A"/>
      </a:accent6>
      <a:hlink>
        <a:srgbClr val="D0351A"/>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DDDDDD"/>
        </a:dk1>
        <a:lt1>
          <a:srgbClr val="DDDDDD"/>
        </a:lt1>
        <a:dk2>
          <a:srgbClr val="000000"/>
        </a:dk2>
        <a:lt2>
          <a:srgbClr val="DDDDDD"/>
        </a:lt2>
        <a:accent1>
          <a:srgbClr val="BBE0E3"/>
        </a:accent1>
        <a:accent2>
          <a:srgbClr val="333399"/>
        </a:accent2>
        <a:accent3>
          <a:srgbClr val="AAAAAA"/>
        </a:accent3>
        <a:accent4>
          <a:srgbClr val="BDBDBD"/>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1274</TotalTime>
  <Words>3432</Words>
  <Application>Microsoft Macintosh PowerPoint</Application>
  <PresentationFormat>On-screen Show (4:3)</PresentationFormat>
  <Paragraphs>399</Paragraphs>
  <Slides>187</Slides>
  <Notes>0</Notes>
  <HiddenSlides>0</HiddenSlides>
  <MMClips>0</MMClips>
  <ScaleCrop>false</ScaleCrop>
  <HeadingPairs>
    <vt:vector size="4" baseType="variant">
      <vt:variant>
        <vt:lpstr>Theme</vt:lpstr>
      </vt:variant>
      <vt:variant>
        <vt:i4>1</vt:i4>
      </vt:variant>
      <vt:variant>
        <vt:lpstr>Slide Titles</vt:lpstr>
      </vt:variant>
      <vt:variant>
        <vt:i4>187</vt:i4>
      </vt:variant>
    </vt:vector>
  </HeadingPairs>
  <TitlesOfParts>
    <vt:vector size="188" baseType="lpstr">
      <vt:lpstr>Default Design</vt:lpstr>
      <vt:lpstr>ART 1600 – The Aesthetics of Architecture, Interiors, and Design Matthew Ziff, Associate Professor, Interior Architecture Area Chair Fall Semester 2015 </vt:lpstr>
      <vt:lpstr>PowerPoint Presentation</vt:lpstr>
      <vt:lpstr>Color and Light</vt:lpstr>
      <vt:lpstr>Stars produce heat, light, ultraviolet rays, x-rays, and other forms of radiation. </vt:lpstr>
      <vt:lpstr>Light Sources Natural &amp; Artificial </vt:lpstr>
      <vt:lpstr>Light Sources: Natural &amp; Man Made</vt:lpstr>
      <vt:lpstr>Sources of Light - Natural</vt:lpstr>
      <vt:lpstr>Electrical Light Sources</vt:lpstr>
      <vt:lpstr>Electric Light Sources </vt:lpstr>
      <vt:lpstr>LED Lighting (a 3 minute video) </vt:lpstr>
      <vt:lpstr>PowerPoint Presentation</vt:lpstr>
      <vt:lpstr>Lighting: Fluorescent </vt:lpstr>
      <vt:lpstr>Incandescent Lamps</vt:lpstr>
      <vt:lpstr>Bioluminescence  is a naturally occurring form of chem-iluminescence where energy is released by a chemical reaction in the form of light emission.</vt:lpstr>
      <vt:lpstr>Bioluminescent Organisms</vt:lpstr>
      <vt:lpstr>Sunlight filtered through atmosphere</vt:lpstr>
      <vt:lpstr>Visible light  is electromagnetic radiation that is visible to the human eye</vt:lpstr>
      <vt:lpstr>PowerPoint Presentation</vt:lpstr>
      <vt:lpstr>Architectural Lighting is classified in three categories Ambient, Task, Accent</vt:lpstr>
      <vt:lpstr>PowerPoint Presentation</vt:lpstr>
      <vt:lpstr>Ambient Light </vt:lpstr>
      <vt:lpstr>Ambient Light </vt:lpstr>
      <vt:lpstr>Ambient Light </vt:lpstr>
      <vt:lpstr>Ambient Light </vt:lpstr>
      <vt:lpstr>Task Light </vt:lpstr>
      <vt:lpstr>Task Light </vt:lpstr>
      <vt:lpstr>Task Light </vt:lpstr>
      <vt:lpstr>Accent Light </vt:lpstr>
      <vt:lpstr>Accent Light </vt:lpstr>
      <vt:lpstr>Accent Light </vt:lpstr>
      <vt:lpstr>Accent Light </vt:lpstr>
      <vt:lpstr>Visual Acuity</vt:lpstr>
      <vt:lpstr>The amount of light falling on the surface of an object can influence visual acuity. </vt:lpstr>
      <vt:lpstr>Contrast &amp; Visual Acuity</vt:lpstr>
      <vt:lpstr>Color:  a palette is a structured set of relationships</vt:lpstr>
      <vt:lpstr>PowerPoint Presentation</vt:lpstr>
      <vt:lpstr>PowerPoint Presentation</vt:lpstr>
      <vt:lpstr>PowerPoint Presentation</vt:lpstr>
      <vt:lpstr>PowerPoint Presentation</vt:lpstr>
      <vt:lpstr>PowerPoint Presentation</vt:lpstr>
      <vt:lpstr>What is color theory?</vt:lpstr>
      <vt:lpstr>History of color theory</vt:lpstr>
      <vt:lpstr>Color Systems</vt:lpstr>
      <vt:lpstr>saturated color</vt:lpstr>
      <vt:lpstr>PowerPoint Presentation</vt:lpstr>
      <vt:lpstr>PowerPoint Presentation</vt:lpstr>
      <vt:lpstr>PowerPoint Presentation</vt:lpstr>
      <vt:lpstr>PowerPoint Presentation</vt:lpstr>
      <vt:lpstr>PowerPoint Presentation</vt:lpstr>
      <vt:lpstr>PowerPoint Presentation</vt:lpstr>
      <vt:lpstr>analogous colors </vt:lpstr>
      <vt:lpstr>Colors and their corresponding wavelengths </vt:lpstr>
      <vt:lpstr>R O Y G B I V an acronym for the sequence of colors in the rainbow red, orange, yellow, green, blue, indigo, violet</vt:lpstr>
      <vt:lpstr>Sir Isaac Newton's (1666) color wheel is made up of 12 colors, which are classified into three categories</vt:lpstr>
      <vt:lpstr>PowerPoint Presentation</vt:lpstr>
      <vt:lpstr>PowerPoint Presentation</vt:lpstr>
      <vt:lpstr>PowerPoint Presentation</vt:lpstr>
      <vt:lpstr>White light is separated into individual wavelengths (colors) by passing through a prism</vt:lpstr>
      <vt:lpstr>Primary Colors: Red, Yellow and Blue</vt:lpstr>
      <vt:lpstr>Secondary Colors: Orange, Green and Violet Secondary colors are created by mixing primary colors.</vt:lpstr>
      <vt:lpstr>Tertiary Colors are a combination of a secondary color and a primary color next to it. They include yellow-orange, red-orange, red-violet, blue-violet, blue-green and yellow-green.</vt:lpstr>
      <vt:lpstr>Creating a Color Palette specific combinations of colors to allow different materials, spaces or objects to ‘speak’ in a distinct color voice.    </vt:lpstr>
      <vt:lpstr>PowerPoint Presentation</vt:lpstr>
      <vt:lpstr>Room with monochromatic color palette</vt:lpstr>
      <vt:lpstr>Analogous Palette</vt:lpstr>
      <vt:lpstr>Complementary Palette</vt:lpstr>
      <vt:lpstr>Triad Palette A triad scheme is balanced. It's made up of any three colors that form a triangle in the center of the wheel.</vt:lpstr>
      <vt:lpstr>Hue, Value, Intensity</vt:lpstr>
      <vt:lpstr>This ‘hue’ is red  adding white = tint            adding black = shade           adding grey = tone</vt:lpstr>
      <vt:lpstr>Additive color mixing  in theory this is what happens when using light</vt:lpstr>
      <vt:lpstr>Subtractive Color Mixing This describes the effects of mixing paints, dyes and inks</vt:lpstr>
      <vt:lpstr>CMYK  is a color model for print/artwork/publication</vt:lpstr>
      <vt:lpstr>CMYK Color </vt:lpstr>
      <vt:lpstr>PowerPoint Presentation</vt:lpstr>
      <vt:lpstr>PowerPoint Presentation</vt:lpstr>
      <vt:lpstr>Professor Albert H. Munsell  he taught at the Massachusetts Normal Art School</vt:lpstr>
      <vt:lpstr>Munsell color system</vt:lpstr>
      <vt:lpstr>Munsell Color System</vt:lpstr>
      <vt:lpstr>PowerPoint Presentation</vt:lpstr>
      <vt:lpstr>Munsell color book pages</vt:lpstr>
      <vt:lpstr>Munsell color pages</vt:lpstr>
      <vt:lpstr>3 different views of the 3-d Munsell color system</vt:lpstr>
      <vt:lpstr>PowerPoint Presentation</vt:lpstr>
      <vt:lpstr>Phillip Otto Runge’s (1777-1810)  ‘Color Sphere’ he was a German romantic painter </vt:lpstr>
      <vt:lpstr>PowerPoint Presentation</vt:lpstr>
      <vt:lpstr>2012 Fiat 500 'Stinger’ an example of ‘blackened yellow’ </vt:lpstr>
      <vt:lpstr>PowerPoint Presentation</vt:lpstr>
      <vt:lpstr>PowerPoint Presentation</vt:lpstr>
      <vt:lpstr>PowerPoint Presentation</vt:lpstr>
      <vt:lpstr>PowerPoint Presentation</vt:lpstr>
      <vt:lpstr>PowerPoint Presentation</vt:lpstr>
      <vt:lpstr>PowerPoint Presentation</vt:lpstr>
      <vt:lpstr>The color alone (not material, or form) gives this room its visual character </vt:lpstr>
      <vt:lpstr>Green and orange are complimentary colors: each makes the other stand out</vt:lpstr>
      <vt:lpstr>White functions as a neutral against the greenish hues</vt:lpstr>
      <vt:lpstr>Color alone has a big impact on the feeling, emotion, of the space Apartment designed by Head Architecture, 2010</vt:lpstr>
      <vt:lpstr>PowerPoint Presentation</vt:lpstr>
      <vt:lpstr>PowerPoint Presentation</vt:lpstr>
      <vt:lpstr>Complimentary: red – green white as a neutral &amp; light source</vt:lpstr>
      <vt:lpstr>Green &amp; white in a ‘living wall’</vt:lpstr>
      <vt:lpstr>Black &amp; white with highlights of color</vt:lpstr>
      <vt:lpstr>Color &amp; Light Mexican restaurant design at one of the FRIDA Mexican Cuisine Restaurant Group in Glendale , California.  Designed by ICS restaurant builders</vt:lpstr>
      <vt:lpstr>PowerPoint Presentation</vt:lpstr>
      <vt:lpstr>PowerPoint Presentation</vt:lpstr>
      <vt:lpstr>The Garden of colors restaurant by Gamelli Design</vt:lpstr>
      <vt:lpstr>PowerPoint Presentation</vt:lpstr>
      <vt:lpstr>PowerPoint Presentation</vt:lpstr>
      <vt:lpstr>PowerPoint Presentation</vt:lpstr>
      <vt:lpstr>Artists known for their color studies</vt:lpstr>
      <vt:lpstr>Josef Albers</vt:lpstr>
      <vt:lpstr>Robert Swain</vt:lpstr>
      <vt:lpstr>PowerPoint Presentation</vt:lpstr>
      <vt:lpstr>Matthew Ziff "My Understanding of Color" </vt:lpstr>
      <vt:lpstr>Which of the strips below, A or B, corresponds to the green strip positioned on the red and green field? This illusion is based on the effect of simultaneous color contrast. </vt:lpstr>
      <vt:lpstr>PowerPoint Presentation</vt:lpstr>
      <vt:lpstr>Material, texture, color and form are all revealed  with light</vt:lpstr>
      <vt:lpstr>Room divider by Superieur is also a light source, providing subtle, diffused illumination </vt:lpstr>
      <vt:lpstr>An illuminated section of a wall</vt:lpstr>
      <vt:lpstr>‘Quadro curve luce’ a system of wall panels composed of a flat connecting part and a curved one which contains a hidden light source.</vt:lpstr>
      <vt:lpstr>Understanding the Sun, Season and Time of Day</vt:lpstr>
      <vt:lpstr>Understanding the Light and Season</vt:lpstr>
      <vt:lpstr>Understanding the Light and Place</vt:lpstr>
      <vt:lpstr>Understanding the Sun, Season and Time of Day</vt:lpstr>
      <vt:lpstr>Site Analysis of Light and Physical Conditions</vt:lpstr>
      <vt:lpstr>The position of the sun in the sky changes throughout the year</vt:lpstr>
      <vt:lpstr>What causes winter and summer?</vt:lpstr>
      <vt:lpstr>Ways to Capture Light in Spaces</vt:lpstr>
      <vt:lpstr>Ways to Capture Light</vt:lpstr>
      <vt:lpstr>Locate the building on the site so it receives light throughout the day. </vt:lpstr>
      <vt:lpstr>Locate the building on the site so it receives light throughout the day. </vt:lpstr>
      <vt:lpstr>Locate the building on the site so it receives light throughout the day. </vt:lpstr>
      <vt:lpstr>Locate the building on the site so it receives light throughout the day. </vt:lpstr>
      <vt:lpstr>When possible shape the buiilding so light can enter every important room for at least two sides.</vt:lpstr>
      <vt:lpstr>Shape the building so light can enter every important room for at least two sides.</vt:lpstr>
      <vt:lpstr>Shape the building so light can enter every important room for at least two sides.</vt:lpstr>
      <vt:lpstr>Shape the building so light can enter every important room for at least two sides.</vt:lpstr>
      <vt:lpstr>When light for a second side is not possible allow light from above. </vt:lpstr>
      <vt:lpstr>When light for a second side is not possible allow light from above.</vt:lpstr>
      <vt:lpstr>Plan the placement of rooms so light is received at suitable times of the day. </vt:lpstr>
      <vt:lpstr>Plan the placement of rooms so light is received at desired times of the day. </vt:lpstr>
      <vt:lpstr>Plan the placement of rooms so light is received at desired times of the day. </vt:lpstr>
      <vt:lpstr>Plan the placement of rooms so light is received at desired times of the day. </vt:lpstr>
      <vt:lpstr>Plan the placement of rooms so light is received at desired times of the day. </vt:lpstr>
      <vt:lpstr>Create the size and shape of the opening (windows) to suite the activities and the climate.</vt:lpstr>
      <vt:lpstr>Create the size and shape of the opening (windows) to suite the activities and the climate.</vt:lpstr>
      <vt:lpstr>Create the size and shape of the opening (windows) to suite the activities and the climate.</vt:lpstr>
      <vt:lpstr>Create the size and shape of the opening (windows) to suite the activities and the climate.</vt:lpstr>
      <vt:lpstr> Windows greatly influence the overall character of a space. Select window sizes, and types, to work with and create the kind of environment desired. </vt:lpstr>
      <vt:lpstr>Select window sizes, and types, to work with and create the kind of environment desired.</vt:lpstr>
      <vt:lpstr>Select window sizes, and types, to work with and create the kind of environment desired.</vt:lpstr>
      <vt:lpstr>Select window sizes, and types, to work with and create the kind of environment desired.</vt:lpstr>
      <vt:lpstr>Select window sizes, and types, to work with and create the kind of environment desired.</vt:lpstr>
      <vt:lpstr>Select window sizes, and types, to work with and create the kind of environment desired.</vt:lpstr>
      <vt:lpstr>Select window sizes, and types, to work with and create the kind of environment desired.</vt:lpstr>
      <vt:lpstr>Select window sizes, and types, to work with and create the kind of environment desired.</vt:lpstr>
      <vt:lpstr>Use shading devises to control the amount of light and heat that enters the space.</vt:lpstr>
      <vt:lpstr>Use shading devises to control the amount of light and heat that enters the space.</vt:lpstr>
      <vt:lpstr>Use shading devises to control the amount of light and heat that enters the space.</vt:lpstr>
      <vt:lpstr>Use shading devises to control the amount of light and heat that enters the space.</vt:lpstr>
      <vt:lpstr>Use shading devises to control the amount of light and heat that enters the space.</vt:lpstr>
      <vt:lpstr>Light as Image of Nature</vt:lpstr>
      <vt:lpstr>Light as Image of Nature</vt:lpstr>
      <vt:lpstr>PowerPoint Presentation</vt:lpstr>
      <vt:lpstr>PowerPoint Presentation</vt:lpstr>
      <vt:lpstr>PowerPoint Presentation</vt:lpstr>
      <vt:lpstr>PowerPoint Presentation</vt:lpstr>
      <vt:lpstr>Steven Holl, American architect known for his designing with light and color. </vt:lpstr>
      <vt:lpstr>SUN SLICE HOUSE Lake Garda, Italy, 2006, Steven Holl, Architects</vt:lpstr>
      <vt:lpstr>PowerPoint Presentation</vt:lpstr>
      <vt:lpstr>PowerPoint Presentation</vt:lpstr>
      <vt:lpstr>PowerPoint Presentation</vt:lpstr>
      <vt:lpstr>PowerPoint Presentation</vt:lpstr>
      <vt:lpstr>Steven Holl watercolors:  these are studies for the design of possible interior and exterior architectural conditions</vt:lpstr>
      <vt:lpstr>PowerPoint Presentation</vt:lpstr>
      <vt:lpstr>PowerPoint Presentation</vt:lpstr>
      <vt:lpstr>PowerPoint Presentation</vt:lpstr>
      <vt:lpstr>PowerPoint Presentation</vt:lpstr>
      <vt:lpstr>DAEYANG GALLERY AND HOUSE Seoul, Korea, 2008-June 2012, Steven Holl, Architects </vt:lpstr>
      <vt:lpstr>PowerPoint Presentation</vt:lpstr>
      <vt:lpstr>PowerPoint Presentation</vt:lpstr>
      <vt:lpstr>PowerPoint Presentation</vt:lpstr>
      <vt:lpstr>PLANAR HOUSE AZ, United States, 2002-2005, Steven Holl, Architects</vt:lpstr>
      <vt:lpstr>PowerPoint Presentation</vt:lpstr>
      <vt:lpstr>PowerPoint Presentation</vt:lpstr>
      <vt:lpstr>PowerPoint Presentation</vt:lpstr>
      <vt:lpstr>PowerPoint Presentation</vt:lpstr>
      <vt:lpstr>This house is designed using light  as a creative, enriching experience </vt:lpstr>
    </vt:vector>
  </TitlesOfParts>
  <Company>ou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Capturing Light</dc:title>
  <dc:creator>David Matthews</dc:creator>
  <cp:lastModifiedBy>Ohio User</cp:lastModifiedBy>
  <cp:revision>148</cp:revision>
  <cp:lastPrinted>2013-10-08T15:03:36Z</cp:lastPrinted>
  <dcterms:created xsi:type="dcterms:W3CDTF">2012-11-25T21:51:34Z</dcterms:created>
  <dcterms:modified xsi:type="dcterms:W3CDTF">2015-08-17T17:06:28Z</dcterms:modified>
</cp:coreProperties>
</file>